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67" r:id="rId2"/>
    <p:sldId id="290" r:id="rId3"/>
    <p:sldId id="284" r:id="rId4"/>
    <p:sldId id="285" r:id="rId5"/>
    <p:sldId id="358" r:id="rId6"/>
    <p:sldId id="341" r:id="rId7"/>
    <p:sldId id="334" r:id="rId8"/>
    <p:sldId id="339" r:id="rId9"/>
    <p:sldId id="351" r:id="rId10"/>
    <p:sldId id="352" r:id="rId11"/>
    <p:sldId id="335" r:id="rId12"/>
    <p:sldId id="336" r:id="rId13"/>
    <p:sldId id="353" r:id="rId14"/>
    <p:sldId id="337" r:id="rId15"/>
    <p:sldId id="338" r:id="rId16"/>
    <p:sldId id="354" r:id="rId17"/>
    <p:sldId id="346" r:id="rId18"/>
    <p:sldId id="342" r:id="rId19"/>
    <p:sldId id="343" r:id="rId20"/>
    <p:sldId id="286" r:id="rId21"/>
    <p:sldId id="288" r:id="rId22"/>
    <p:sldId id="292" r:id="rId23"/>
    <p:sldId id="295" r:id="rId24"/>
    <p:sldId id="317" r:id="rId25"/>
    <p:sldId id="298" r:id="rId26"/>
    <p:sldId id="302" r:id="rId27"/>
    <p:sldId id="304" r:id="rId28"/>
    <p:sldId id="305" r:id="rId29"/>
    <p:sldId id="350" r:id="rId30"/>
    <p:sldId id="311" r:id="rId31"/>
    <p:sldId id="323" r:id="rId32"/>
    <p:sldId id="318" r:id="rId33"/>
    <p:sldId id="309" r:id="rId34"/>
    <p:sldId id="308" r:id="rId35"/>
    <p:sldId id="319" r:id="rId36"/>
    <p:sldId id="355" r:id="rId37"/>
    <p:sldId id="310" r:id="rId38"/>
    <p:sldId id="344" r:id="rId39"/>
    <p:sldId id="320" r:id="rId40"/>
    <p:sldId id="330" r:id="rId41"/>
    <p:sldId id="324" r:id="rId42"/>
    <p:sldId id="326" r:id="rId43"/>
    <p:sldId id="325" r:id="rId44"/>
    <p:sldId id="327" r:id="rId45"/>
    <p:sldId id="328" r:id="rId46"/>
    <p:sldId id="329" r:id="rId47"/>
    <p:sldId id="331" r:id="rId48"/>
    <p:sldId id="332" r:id="rId49"/>
    <p:sldId id="357" r:id="rId50"/>
    <p:sldId id="34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41"/>
    <p:restoredTop sz="96029"/>
  </p:normalViewPr>
  <p:slideViewPr>
    <p:cSldViewPr snapToGrid="0" snapToObjects="1">
      <p:cViewPr>
        <p:scale>
          <a:sx n="105" d="100"/>
          <a:sy n="105" d="100"/>
        </p:scale>
        <p:origin x="144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sliu\Dropbox\presentations\COCO\coco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\sliu\Dropbox\presentations\COCO\coco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\sliu\Desktop\desktop\coc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sliu/Desktop/coc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Sheet1!$D$99</c:f>
              <c:strCache>
                <c:ptCount val="1"/>
                <c:pt idx="0">
                  <c:v>Instance Segmenation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Sheet1!$C$100:$C$103</c:f>
              <c:strCache>
                <c:ptCount val="4"/>
                <c:pt idx="0">
                  <c:v>MSRA 2015</c:v>
                </c:pt>
                <c:pt idx="1">
                  <c:v>Mask R-CNN</c:v>
                </c:pt>
                <c:pt idx="2">
                  <c:v>MSRA 2016</c:v>
                </c:pt>
                <c:pt idx="3">
                  <c:v>Ours</c:v>
                </c:pt>
              </c:strCache>
            </c:strRef>
          </c:cat>
          <c:val>
            <c:numRef>
              <c:f>Sheet1!$D$100:$D$103</c:f>
              <c:numCache>
                <c:formatCode>General</c:formatCode>
                <c:ptCount val="4"/>
                <c:pt idx="0">
                  <c:v>28.4</c:v>
                </c:pt>
                <c:pt idx="1">
                  <c:v>37.1</c:v>
                </c:pt>
                <c:pt idx="2">
                  <c:v>37.6</c:v>
                </c:pt>
                <c:pt idx="3">
                  <c:v>46.7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532-4402-9949-9A08C1437D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-424515168"/>
        <c:axId val="-424512848"/>
      </c:lineChart>
      <c:catAx>
        <c:axId val="-42451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4512848"/>
        <c:crosses val="autoZero"/>
        <c:auto val="1"/>
        <c:lblAlgn val="ctr"/>
        <c:lblOffset val="100"/>
        <c:noMultiLvlLbl val="0"/>
      </c:catAx>
      <c:valAx>
        <c:axId val="-424512848"/>
        <c:scaling>
          <c:orientation val="minMax"/>
          <c:min val="25.0"/>
        </c:scaling>
        <c:delete val="1"/>
        <c:axPos val="l"/>
        <c:numFmt formatCode="General" sourceLinked="0"/>
        <c:majorTickMark val="none"/>
        <c:minorTickMark val="none"/>
        <c:tickLblPos val="nextTo"/>
        <c:crossAx val="-42451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Sheet1!$D$106</c:f>
              <c:strCache>
                <c:ptCount val="1"/>
                <c:pt idx="0">
                  <c:v>Object Detection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Sheet1!$C$107:$C$110</c:f>
              <c:strCache>
                <c:ptCount val="4"/>
                <c:pt idx="0">
                  <c:v>MSRA 2015</c:v>
                </c:pt>
                <c:pt idx="1">
                  <c:v>Mask R-CNN</c:v>
                </c:pt>
                <c:pt idx="2">
                  <c:v>G-RMI 2016</c:v>
                </c:pt>
                <c:pt idx="3">
                  <c:v>Ours</c:v>
                </c:pt>
              </c:strCache>
            </c:strRef>
          </c:cat>
          <c:val>
            <c:numRef>
              <c:f>Sheet1!$D$107:$D$110</c:f>
              <c:numCache>
                <c:formatCode>General</c:formatCode>
                <c:ptCount val="4"/>
                <c:pt idx="0">
                  <c:v>37.4</c:v>
                </c:pt>
                <c:pt idx="1">
                  <c:v>39.8</c:v>
                </c:pt>
                <c:pt idx="2">
                  <c:v>41.6</c:v>
                </c:pt>
                <c:pt idx="3">
                  <c:v>51.1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979-41F3-B648-8F96D9E46F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-423982784"/>
        <c:axId val="-423980736"/>
      </c:lineChart>
      <c:catAx>
        <c:axId val="-42398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3980736"/>
        <c:crosses val="autoZero"/>
        <c:auto val="1"/>
        <c:lblAlgn val="ctr"/>
        <c:lblOffset val="100"/>
        <c:noMultiLvlLbl val="0"/>
      </c:catAx>
      <c:valAx>
        <c:axId val="-423980736"/>
        <c:scaling>
          <c:orientation val="minMax"/>
          <c:min val="35.0"/>
        </c:scaling>
        <c:delete val="1"/>
        <c:axPos val="l"/>
        <c:numFmt formatCode="General" sourceLinked="0"/>
        <c:majorTickMark val="none"/>
        <c:minorTickMark val="none"/>
        <c:tickLblPos val="nextTo"/>
        <c:crossAx val="-42398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2000"/>
              <a:t>Feature Distribution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Sheet1!$J$86</c:f>
              <c:strCache>
                <c:ptCount val="1"/>
                <c:pt idx="0">
                  <c:v>level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Sheet1!$K$85:$N$85</c:f>
              <c:strCache>
                <c:ptCount val="4"/>
                <c:pt idx="0">
                  <c:v>Level 1</c:v>
                </c:pt>
                <c:pt idx="1">
                  <c:v>Level 2</c:v>
                </c:pt>
                <c:pt idx="2">
                  <c:v>Level 3</c:v>
                </c:pt>
                <c:pt idx="3">
                  <c:v>Level 4</c:v>
                </c:pt>
              </c:strCache>
            </c:strRef>
          </c:cat>
          <c:val>
            <c:numRef>
              <c:f>Sheet1!$K$86:$N$86</c:f>
              <c:numCache>
                <c:formatCode>General</c:formatCode>
                <c:ptCount val="4"/>
                <c:pt idx="0">
                  <c:v>0.2966</c:v>
                </c:pt>
                <c:pt idx="1">
                  <c:v>0.305</c:v>
                </c:pt>
                <c:pt idx="2">
                  <c:v>0.184</c:v>
                </c:pt>
                <c:pt idx="3">
                  <c:v>0.214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274-4843-A4F3-6C31682CFA0F}"/>
            </c:ext>
          </c:extLst>
        </c:ser>
        <c:ser>
          <c:idx val="1"/>
          <c:order val="1"/>
          <c:tx>
            <c:strRef>
              <c:f>Sheet1!$J$87</c:f>
              <c:strCache>
                <c:ptCount val="1"/>
                <c:pt idx="0">
                  <c:v>level 2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Sheet1!$K$85:$N$85</c:f>
              <c:strCache>
                <c:ptCount val="4"/>
                <c:pt idx="0">
                  <c:v>Level 1</c:v>
                </c:pt>
                <c:pt idx="1">
                  <c:v>Level 2</c:v>
                </c:pt>
                <c:pt idx="2">
                  <c:v>Level 3</c:v>
                </c:pt>
                <c:pt idx="3">
                  <c:v>Level 4</c:v>
                </c:pt>
              </c:strCache>
            </c:strRef>
          </c:cat>
          <c:val>
            <c:numRef>
              <c:f>Sheet1!$K$87:$N$87</c:f>
              <c:numCache>
                <c:formatCode>General</c:formatCode>
                <c:ptCount val="4"/>
                <c:pt idx="0">
                  <c:v>0.1548</c:v>
                </c:pt>
                <c:pt idx="1">
                  <c:v>0.3121</c:v>
                </c:pt>
                <c:pt idx="2">
                  <c:v>0.2329</c:v>
                </c:pt>
                <c:pt idx="3">
                  <c:v>0.3001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274-4843-A4F3-6C31682CFA0F}"/>
            </c:ext>
          </c:extLst>
        </c:ser>
        <c:ser>
          <c:idx val="2"/>
          <c:order val="2"/>
          <c:tx>
            <c:strRef>
              <c:f>Sheet1!$J$88</c:f>
              <c:strCache>
                <c:ptCount val="1"/>
                <c:pt idx="0">
                  <c:v>level 3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Sheet1!$K$85:$N$85</c:f>
              <c:strCache>
                <c:ptCount val="4"/>
                <c:pt idx="0">
                  <c:v>Level 1</c:v>
                </c:pt>
                <c:pt idx="1">
                  <c:v>Level 2</c:v>
                </c:pt>
                <c:pt idx="2">
                  <c:v>Level 3</c:v>
                </c:pt>
                <c:pt idx="3">
                  <c:v>Level 4</c:v>
                </c:pt>
              </c:strCache>
            </c:strRef>
          </c:cat>
          <c:val>
            <c:numRef>
              <c:f>Sheet1!$K$88:$N$88</c:f>
              <c:numCache>
                <c:formatCode>General</c:formatCode>
                <c:ptCount val="4"/>
                <c:pt idx="0">
                  <c:v>0.0974</c:v>
                </c:pt>
                <c:pt idx="1">
                  <c:v>0.2962</c:v>
                </c:pt>
                <c:pt idx="2">
                  <c:v>0.251</c:v>
                </c:pt>
                <c:pt idx="3">
                  <c:v>0.3554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274-4843-A4F3-6C31682CFA0F}"/>
            </c:ext>
          </c:extLst>
        </c:ser>
        <c:ser>
          <c:idx val="3"/>
          <c:order val="3"/>
          <c:tx>
            <c:strRef>
              <c:f>Sheet1!$J$89</c:f>
              <c:strCache>
                <c:ptCount val="1"/>
                <c:pt idx="0">
                  <c:v>level 4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38100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Sheet1!$K$85:$N$85</c:f>
              <c:strCache>
                <c:ptCount val="4"/>
                <c:pt idx="0">
                  <c:v>Level 1</c:v>
                </c:pt>
                <c:pt idx="1">
                  <c:v>Level 2</c:v>
                </c:pt>
                <c:pt idx="2">
                  <c:v>Level 3</c:v>
                </c:pt>
                <c:pt idx="3">
                  <c:v>Level 4</c:v>
                </c:pt>
              </c:strCache>
            </c:strRef>
          </c:cat>
          <c:val>
            <c:numRef>
              <c:f>Sheet1!$K$89:$N$89</c:f>
              <c:numCache>
                <c:formatCode>General</c:formatCode>
                <c:ptCount val="4"/>
                <c:pt idx="0">
                  <c:v>0.0594</c:v>
                </c:pt>
                <c:pt idx="1">
                  <c:v>0.2559</c:v>
                </c:pt>
                <c:pt idx="2">
                  <c:v>0.2635</c:v>
                </c:pt>
                <c:pt idx="3">
                  <c:v>0.421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274-4843-A4F3-6C31682CFA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85330032"/>
        <c:axId val="-885327472"/>
      </c:lineChart>
      <c:catAx>
        <c:axId val="-885330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885327472"/>
        <c:crosses val="autoZero"/>
        <c:auto val="1"/>
        <c:lblAlgn val="ctr"/>
        <c:lblOffset val="100"/>
        <c:noMultiLvlLbl val="0"/>
      </c:catAx>
      <c:valAx>
        <c:axId val="-885327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88533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Times New Roman" charset="0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/>
              <a:t>Roadmap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Bbox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baseline</c:v>
                </c:pt>
                <c:pt idx="1">
                  <c:v>PANet improvement</c:v>
                </c:pt>
                <c:pt idx="2">
                  <c:v>DCN</c:v>
                </c:pt>
                <c:pt idx="3">
                  <c:v>testing tricks</c:v>
                </c:pt>
                <c:pt idx="4">
                  <c:v>better model</c:v>
                </c:pt>
                <c:pt idx="5">
                  <c:v>ensemble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0.35</c:v>
                </c:pt>
                <c:pt idx="1">
                  <c:v>0.392</c:v>
                </c:pt>
                <c:pt idx="2">
                  <c:v>0.426</c:v>
                </c:pt>
                <c:pt idx="3">
                  <c:v>0.436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Mask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baseline</c:v>
                </c:pt>
                <c:pt idx="1">
                  <c:v>PANet improvement</c:v>
                </c:pt>
                <c:pt idx="2">
                  <c:v>DCN</c:v>
                </c:pt>
                <c:pt idx="3">
                  <c:v>testing tricks</c:v>
                </c:pt>
                <c:pt idx="4">
                  <c:v>better model</c:v>
                </c:pt>
                <c:pt idx="5">
                  <c:v>ensemble</c:v>
                </c:pt>
              </c:strCache>
            </c:strRef>
          </c:cat>
          <c:val>
            <c:numRef>
              <c:f>Sheet1!$C$3:$C$8</c:f>
              <c:numCache>
                <c:formatCode>General</c:formatCode>
                <c:ptCount val="6"/>
                <c:pt idx="0">
                  <c:v>0.334</c:v>
                </c:pt>
                <c:pt idx="1">
                  <c:v>0.378</c:v>
                </c:pt>
                <c:pt idx="2">
                  <c:v>0.391</c:v>
                </c:pt>
                <c:pt idx="3">
                  <c:v>0.416</c:v>
                </c:pt>
                <c:pt idx="4">
                  <c:v>0.44</c:v>
                </c:pt>
                <c:pt idx="5">
                  <c:v>0.467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Bbox (M)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baseline</c:v>
                </c:pt>
                <c:pt idx="1">
                  <c:v>PANet improvement</c:v>
                </c:pt>
                <c:pt idx="2">
                  <c:v>DCN</c:v>
                </c:pt>
                <c:pt idx="3">
                  <c:v>testing tricks</c:v>
                </c:pt>
                <c:pt idx="4">
                  <c:v>better model</c:v>
                </c:pt>
                <c:pt idx="5">
                  <c:v>ensemble</c:v>
                </c:pt>
              </c:strCache>
            </c:strRef>
          </c:cat>
          <c:val>
            <c:numRef>
              <c:f>Sheet1!$D$3:$D$8</c:f>
              <c:numCache>
                <c:formatCode>General</c:formatCode>
                <c:ptCount val="6"/>
                <c:pt idx="0">
                  <c:v>0.364</c:v>
                </c:pt>
                <c:pt idx="1">
                  <c:v>0.421</c:v>
                </c:pt>
                <c:pt idx="2">
                  <c:v>0.437</c:v>
                </c:pt>
                <c:pt idx="3">
                  <c:v>0.442</c:v>
                </c:pt>
                <c:pt idx="4">
                  <c:v>0.478</c:v>
                </c:pt>
                <c:pt idx="5">
                  <c:v>0.502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Bbox (T)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baseline</c:v>
                </c:pt>
                <c:pt idx="1">
                  <c:v>PANet improvement</c:v>
                </c:pt>
                <c:pt idx="2">
                  <c:v>DCN</c:v>
                </c:pt>
                <c:pt idx="3">
                  <c:v>testing tricks</c:v>
                </c:pt>
                <c:pt idx="4">
                  <c:v>better model</c:v>
                </c:pt>
                <c:pt idx="5">
                  <c:v>ensemble</c:v>
                </c:pt>
              </c:strCache>
            </c:strRef>
          </c:cat>
          <c:val>
            <c:numRef>
              <c:f>Sheet1!$E$3:$E$8</c:f>
              <c:numCache>
                <c:formatCode>General</c:formatCode>
                <c:ptCount val="6"/>
                <c:pt idx="3">
                  <c:v>0.458</c:v>
                </c:pt>
                <c:pt idx="4">
                  <c:v>0.483</c:v>
                </c:pt>
                <c:pt idx="5">
                  <c:v>0.511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886169136"/>
        <c:axId val="-886166000"/>
      </c:lineChart>
      <c:catAx>
        <c:axId val="-88616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86166000"/>
        <c:crosses val="autoZero"/>
        <c:auto val="1"/>
        <c:lblAlgn val="ctr"/>
        <c:lblOffset val="100"/>
        <c:noMultiLvlLbl val="0"/>
      </c:catAx>
      <c:valAx>
        <c:axId val="-886166000"/>
        <c:scaling>
          <c:orientation val="minMax"/>
          <c:max val="0.52"/>
          <c:min val="0.33"/>
        </c:scaling>
        <c:delete val="1"/>
        <c:axPos val="l"/>
        <c:numFmt formatCode="General" sourceLinked="0"/>
        <c:majorTickMark val="none"/>
        <c:minorTickMark val="none"/>
        <c:tickLblPos val="nextTo"/>
        <c:crossAx val="-88616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B3DA7-B93A-3D4F-A36C-DEB553315232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6B7DD-A772-4E4A-BFCA-7092FEB92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5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87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60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6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85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85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46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44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6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12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3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5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29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11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4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95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1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88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40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9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78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2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91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70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0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70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24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0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612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51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69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402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2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18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19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412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878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49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8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0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B7DD-A772-4E4A-BFCA-7092FEB927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6C31-17B4-B34A-8883-035DA0ABA499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2DC-34A1-9B48-BF57-79543C0870A4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45DC-75C4-8A46-864C-3DFBBECA8C1E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7503-242A-ED46-90BA-8532923DFF6E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1545-950C-DB48-871B-D978CB6C35DF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E510-3066-2C41-97E3-3E6734E0A519}" type="datetime1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714B-AD9D-164C-90EC-C22B58BB283E}" type="datetime1">
              <a:rPr lang="en-US" smtClean="0"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4F7C-7343-C749-9803-AFCB48BE4161}" type="datetime1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6CE8-A4A2-BF42-BDD4-BEDBE23D7A95}" type="datetime1">
              <a:rPr lang="en-US" smtClean="0"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77C7-A457-7842-8872-14A85C08AA92}" type="datetime1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1FBF-43D6-B040-B660-ED8B1B245440}" type="datetime1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30C4C-FB00-F744-9A3A-A5C22881B098}" type="datetime1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AEF4-7346-0943-9821-D79EE5A6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4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Path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Aggregation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for</a:t>
            </a:r>
            <a:r>
              <a:rPr lang="zh-CN" altLang="en-US" sz="4000" dirty="0" smtClean="0"/>
              <a:t> 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en-US" altLang="zh-CN" sz="4000" dirty="0" smtClean="0"/>
              <a:t>Instance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Segmentation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&amp;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Object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Detection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Team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UCenter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717" y="4925543"/>
            <a:ext cx="2432565" cy="1738250"/>
          </a:xfrm>
          <a:prstGeom prst="rect">
            <a:avLst/>
          </a:prstGeom>
        </p:spPr>
      </p:pic>
      <p:pic>
        <p:nvPicPr>
          <p:cNvPr id="6" name="Picture 7" descr="E:\tpwu\work\SIGGRAPH09\IF\talk\CUHK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4" y="4925543"/>
            <a:ext cx="2702250" cy="179593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130" t="28517" r="15341" b="30275"/>
          <a:stretch/>
        </p:blipFill>
        <p:spPr>
          <a:xfrm>
            <a:off x="6184664" y="5354124"/>
            <a:ext cx="2859579" cy="881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403" y="4076942"/>
            <a:ext cx="511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Shu </a:t>
            </a:r>
            <a:r>
              <a:rPr lang="en-US" dirty="0" smtClean="0"/>
              <a:t>Liu</a:t>
            </a:r>
            <a:r>
              <a:rPr lang="en-US" baseline="30000" dirty="0"/>
              <a:t>1</a:t>
            </a:r>
            <a:r>
              <a:rPr lang="en-US" dirty="0" smtClean="0"/>
              <a:t>, </a:t>
            </a:r>
            <a:r>
              <a:rPr lang="en-US" dirty="0"/>
              <a:t>Lu </a:t>
            </a:r>
            <a:r>
              <a:rPr lang="en-US" dirty="0" smtClean="0"/>
              <a:t>Qi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/>
              <a:t>Haifang</a:t>
            </a:r>
            <a:r>
              <a:rPr lang="en-US" dirty="0"/>
              <a:t> </a:t>
            </a:r>
            <a:r>
              <a:rPr lang="en-US" dirty="0" smtClean="0"/>
              <a:t>Qin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/>
              <a:t>Jianping</a:t>
            </a:r>
            <a:r>
              <a:rPr lang="en-US" dirty="0"/>
              <a:t> </a:t>
            </a:r>
            <a:r>
              <a:rPr lang="en-US" dirty="0" smtClean="0"/>
              <a:t>Shi</a:t>
            </a:r>
            <a:r>
              <a:rPr lang="en-US" baseline="30000" dirty="0"/>
              <a:t>2</a:t>
            </a:r>
            <a:r>
              <a:rPr lang="en-US" dirty="0" smtClean="0"/>
              <a:t>, </a:t>
            </a:r>
            <a:r>
              <a:rPr lang="en-US" dirty="0" err="1"/>
              <a:t>Jiaya</a:t>
            </a:r>
            <a:r>
              <a:rPr lang="en-US" dirty="0"/>
              <a:t> </a:t>
            </a:r>
            <a:r>
              <a:rPr lang="en-US" dirty="0" smtClean="0"/>
              <a:t>Jia</a:t>
            </a:r>
            <a:r>
              <a:rPr lang="en-US" baseline="30000" dirty="0"/>
              <a:t>1</a:t>
            </a:r>
          </a:p>
          <a:p>
            <a:pPr algn="ctr"/>
            <a:r>
              <a:rPr lang="en-US" baseline="30000" dirty="0"/>
              <a:t>1</a:t>
            </a:r>
            <a:r>
              <a:rPr lang="en-US" dirty="0" smtClean="0"/>
              <a:t>The </a:t>
            </a:r>
            <a:r>
              <a:rPr lang="en-US" dirty="0"/>
              <a:t>Chinese University of Hong Kong, </a:t>
            </a:r>
            <a:r>
              <a:rPr lang="en-US" baseline="30000" dirty="0"/>
              <a:t>2</a:t>
            </a:r>
            <a:r>
              <a:rPr lang="en-US" dirty="0" smtClean="0"/>
              <a:t>Sensetime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8981"/>
            <a:ext cx="7886700" cy="1325563"/>
          </a:xfrm>
        </p:spPr>
        <p:txBody>
          <a:bodyPr/>
          <a:lstStyle/>
          <a:p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Pooling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8" y="1343003"/>
            <a:ext cx="3809309" cy="31445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16" y="1343876"/>
            <a:ext cx="3807192" cy="3142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83596"/>
              </p:ext>
            </p:extLst>
          </p:nvPr>
        </p:nvGraphicFramePr>
        <p:xfrm>
          <a:off x="1917303" y="4684036"/>
          <a:ext cx="530939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8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Error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Sim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-0.1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-1.1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+0.1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415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Bottom-up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Common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Features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important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high-level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understanding.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findings: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Features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play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important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role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5676200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T. Kong, A. Yao, Y. Chen, and F. Sun. </a:t>
            </a:r>
            <a:r>
              <a:rPr lang="en-US" sz="1200" dirty="0" err="1"/>
              <a:t>Hypernet</a:t>
            </a:r>
            <a:r>
              <a:rPr lang="en-US" sz="1200" dirty="0"/>
              <a:t>: Towards </a:t>
            </a:r>
            <a:r>
              <a:rPr lang="en-US" sz="1200" dirty="0" smtClean="0"/>
              <a:t>accurate </a:t>
            </a:r>
            <a:r>
              <a:rPr lang="en-US" sz="1200" dirty="0"/>
              <a:t>region proposal generation and joint object </a:t>
            </a:r>
            <a:r>
              <a:rPr lang="en-US" sz="1200" dirty="0" smtClean="0"/>
              <a:t>detection.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In </a:t>
            </a:r>
            <a:r>
              <a:rPr lang="en-US" sz="1200" i="1" dirty="0"/>
              <a:t>CVPR</a:t>
            </a:r>
            <a:r>
              <a:rPr lang="en-US" sz="1200" dirty="0"/>
              <a:t>, 2016. </a:t>
            </a:r>
          </a:p>
          <a:p>
            <a:r>
              <a:rPr lang="en-US" sz="1200" dirty="0"/>
              <a:t>J. Long, E. </a:t>
            </a:r>
            <a:r>
              <a:rPr lang="en-US" sz="1200" dirty="0" err="1"/>
              <a:t>Shelhamer</a:t>
            </a:r>
            <a:r>
              <a:rPr lang="en-US" sz="1200" dirty="0"/>
              <a:t>, and T. Darrell. Fully convolutional </a:t>
            </a:r>
            <a:r>
              <a:rPr lang="en-US" sz="1200" dirty="0" smtClean="0"/>
              <a:t>networks </a:t>
            </a:r>
            <a:r>
              <a:rPr lang="en-US" sz="1200" dirty="0"/>
              <a:t>for semantic segmentation. In </a:t>
            </a:r>
            <a:r>
              <a:rPr lang="en-US" sz="1200" i="1" dirty="0"/>
              <a:t>CVPR</a:t>
            </a:r>
            <a:r>
              <a:rPr lang="en-US" sz="1200" dirty="0"/>
              <a:t>, 2015. </a:t>
            </a:r>
            <a:endParaRPr lang="en-US" sz="1200" dirty="0" smtClean="0"/>
          </a:p>
          <a:p>
            <a:r>
              <a:rPr lang="en-US" sz="1200" dirty="0"/>
              <a:t>W. Liu, D. </a:t>
            </a:r>
            <a:r>
              <a:rPr lang="en-US" sz="1200" dirty="0" err="1"/>
              <a:t>Anguelov</a:t>
            </a:r>
            <a:r>
              <a:rPr lang="en-US" sz="1200" dirty="0"/>
              <a:t>, D. </a:t>
            </a:r>
            <a:r>
              <a:rPr lang="en-US" sz="1200" dirty="0" err="1"/>
              <a:t>Erhan</a:t>
            </a:r>
            <a:r>
              <a:rPr lang="en-US" sz="1200" dirty="0"/>
              <a:t>, C. </a:t>
            </a:r>
            <a:r>
              <a:rPr lang="en-US" sz="1200" dirty="0" err="1"/>
              <a:t>Szegedy</a:t>
            </a:r>
            <a:r>
              <a:rPr lang="en-US" sz="1200" dirty="0"/>
              <a:t>, S. E. </a:t>
            </a:r>
            <a:r>
              <a:rPr lang="en-US" sz="1200" dirty="0" smtClean="0"/>
              <a:t>Reed,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C</a:t>
            </a:r>
            <a:r>
              <a:rPr lang="en-US" sz="1200" dirty="0"/>
              <a:t>. Fu, and A. C. Berg. SSD: single shot </a:t>
            </a:r>
            <a:r>
              <a:rPr lang="en-US" sz="1200" dirty="0" err="1"/>
              <a:t>multibox</a:t>
            </a:r>
            <a:r>
              <a:rPr lang="en-US" sz="1200" dirty="0"/>
              <a:t> </a:t>
            </a:r>
            <a:r>
              <a:rPr lang="en-US" sz="1200" dirty="0" smtClean="0"/>
              <a:t>detector.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In </a:t>
            </a:r>
            <a:r>
              <a:rPr lang="en-US" sz="1200" i="1" dirty="0"/>
              <a:t>ECCV</a:t>
            </a:r>
            <a:r>
              <a:rPr lang="en-US" sz="1200" dirty="0"/>
              <a:t>, 2016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Z. </a:t>
            </a:r>
            <a:r>
              <a:rPr lang="en-US" sz="1200" dirty="0" err="1"/>
              <a:t>Cai</a:t>
            </a:r>
            <a:r>
              <a:rPr lang="en-US" sz="1200" dirty="0"/>
              <a:t>, Q. Fan, R. S. </a:t>
            </a:r>
            <a:r>
              <a:rPr lang="en-US" sz="1200" dirty="0" err="1"/>
              <a:t>Feris</a:t>
            </a:r>
            <a:r>
              <a:rPr lang="en-US" sz="1200" dirty="0"/>
              <a:t>, and N. </a:t>
            </a:r>
            <a:r>
              <a:rPr lang="en-US" sz="1200" dirty="0" err="1"/>
              <a:t>Vasconcelos</a:t>
            </a:r>
            <a:r>
              <a:rPr lang="en-US" sz="1200" dirty="0"/>
              <a:t>. A unified multi-scale deep convolutional neural network for fast </a:t>
            </a:r>
            <a:r>
              <a:rPr lang="en-US" sz="1200" dirty="0" smtClean="0"/>
              <a:t>object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detection</a:t>
            </a:r>
            <a:r>
              <a:rPr lang="en-US" sz="1200" dirty="0"/>
              <a:t>. In </a:t>
            </a:r>
            <a:r>
              <a:rPr lang="en-US" sz="1200" i="1" dirty="0"/>
              <a:t>ECCV</a:t>
            </a:r>
            <a:r>
              <a:rPr lang="en-US" sz="1200" dirty="0"/>
              <a:t>, 2016. </a:t>
            </a:r>
            <a:endParaRPr lang="en-US" sz="1200" dirty="0" smtClean="0"/>
          </a:p>
          <a:p>
            <a:r>
              <a:rPr lang="en-US" sz="1200" dirty="0"/>
              <a:t>B. </a:t>
            </a:r>
            <a:r>
              <a:rPr lang="en-US" sz="1200" dirty="0" err="1"/>
              <a:t>Hariharan</a:t>
            </a:r>
            <a:r>
              <a:rPr lang="en-US" sz="1200" dirty="0"/>
              <a:t>, P. Arbela ́</a:t>
            </a:r>
            <a:r>
              <a:rPr lang="en-US" sz="1200" dirty="0" err="1"/>
              <a:t>ez</a:t>
            </a:r>
            <a:r>
              <a:rPr lang="en-US" sz="1200" dirty="0"/>
              <a:t>, R. </a:t>
            </a:r>
            <a:r>
              <a:rPr lang="en-US" sz="1200" dirty="0" err="1"/>
              <a:t>Girshick</a:t>
            </a:r>
            <a:r>
              <a:rPr lang="en-US" sz="1200" dirty="0"/>
              <a:t>, and J. Malik. </a:t>
            </a:r>
            <a:r>
              <a:rPr lang="en-US" sz="1200" dirty="0" err="1" smtClean="0"/>
              <a:t>Hypercolumns</a:t>
            </a:r>
            <a:r>
              <a:rPr lang="en-US" sz="1200" dirty="0" smtClean="0"/>
              <a:t> </a:t>
            </a:r>
            <a:r>
              <a:rPr lang="en-US" sz="1200" dirty="0"/>
              <a:t>for object segmentation and fine-grained </a:t>
            </a:r>
            <a:r>
              <a:rPr lang="en-US" sz="1200" dirty="0" smtClean="0"/>
              <a:t>localization</a:t>
            </a:r>
            <a:r>
              <a:rPr lang="en-US" sz="1200" dirty="0"/>
              <a:t>. In </a:t>
            </a:r>
            <a:r>
              <a:rPr lang="en-US" sz="1200" i="1" dirty="0"/>
              <a:t>CVPR</a:t>
            </a:r>
            <a:r>
              <a:rPr lang="en-US" sz="1200" dirty="0"/>
              <a:t>, 2015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H. Noh, S. Hong, and B. Han. Learning deconvolution </a:t>
            </a:r>
            <a:r>
              <a:rPr lang="en-US" sz="1200" dirty="0" smtClean="0"/>
              <a:t>network </a:t>
            </a:r>
            <a:r>
              <a:rPr lang="en-US" sz="1200" dirty="0"/>
              <a:t>for semantic segmentation. In </a:t>
            </a:r>
            <a:r>
              <a:rPr lang="en-US" sz="1200" i="1" dirty="0"/>
              <a:t>ICCV</a:t>
            </a:r>
            <a:r>
              <a:rPr lang="en-US" sz="1200" dirty="0"/>
              <a:t>, 2015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78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Bottom-up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Augmentation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4719" y="5415871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Image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1363" y="3267117"/>
            <a:ext cx="2794631" cy="2153534"/>
            <a:chOff x="467395" y="4034819"/>
            <a:chExt cx="2794631" cy="2153534"/>
          </a:xfrm>
        </p:grpSpPr>
        <p:sp>
          <p:nvSpPr>
            <p:cNvPr id="8" name="Data 7"/>
            <p:cNvSpPr>
              <a:spLocks noChangeAspect="1"/>
            </p:cNvSpPr>
            <p:nvPr/>
          </p:nvSpPr>
          <p:spPr>
            <a:xfrm>
              <a:off x="467395" y="4885026"/>
              <a:ext cx="2794631" cy="991213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ata 8"/>
            <p:cNvSpPr>
              <a:spLocks noChangeAspect="1"/>
            </p:cNvSpPr>
            <p:nvPr/>
          </p:nvSpPr>
          <p:spPr>
            <a:xfrm>
              <a:off x="599857" y="4503438"/>
              <a:ext cx="2232968" cy="792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ata 9"/>
            <p:cNvSpPr>
              <a:spLocks noChangeAspect="1"/>
            </p:cNvSpPr>
            <p:nvPr/>
          </p:nvSpPr>
          <p:spPr>
            <a:xfrm>
              <a:off x="763257" y="4034819"/>
              <a:ext cx="1826973" cy="648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620695" y="5295438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20695" y="4682819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620695" y="5932753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51501" y="3402737"/>
            <a:ext cx="3245138" cy="1926426"/>
            <a:chOff x="2468493" y="4194823"/>
            <a:chExt cx="3245138" cy="1926426"/>
          </a:xfrm>
        </p:grpSpPr>
        <p:sp>
          <p:nvSpPr>
            <p:cNvPr id="15" name="Data 14"/>
            <p:cNvSpPr>
              <a:spLocks noChangeAspect="1"/>
            </p:cNvSpPr>
            <p:nvPr/>
          </p:nvSpPr>
          <p:spPr>
            <a:xfrm>
              <a:off x="2919000" y="5130036"/>
              <a:ext cx="2794631" cy="991213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ata 15"/>
            <p:cNvSpPr>
              <a:spLocks noChangeAspect="1"/>
            </p:cNvSpPr>
            <p:nvPr/>
          </p:nvSpPr>
          <p:spPr>
            <a:xfrm>
              <a:off x="3165037" y="4553308"/>
              <a:ext cx="2232968" cy="792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ata 16"/>
            <p:cNvSpPr>
              <a:spLocks noChangeAspect="1"/>
            </p:cNvSpPr>
            <p:nvPr/>
          </p:nvSpPr>
          <p:spPr>
            <a:xfrm>
              <a:off x="3283145" y="4194823"/>
              <a:ext cx="1826973" cy="648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Elbow Connector 17"/>
            <p:cNvCxnSpPr/>
            <p:nvPr/>
          </p:nvCxnSpPr>
          <p:spPr>
            <a:xfrm>
              <a:off x="2468493" y="4358819"/>
              <a:ext cx="1728000" cy="218873"/>
            </a:xfrm>
            <a:prstGeom prst="bentConnector3">
              <a:avLst>
                <a:gd name="adj1" fmla="val 9986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V="1">
              <a:off x="3401120" y="4202784"/>
              <a:ext cx="0" cy="154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181856" y="4860642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172247" y="5356248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V="1">
              <a:off x="3584411" y="4862006"/>
              <a:ext cx="0" cy="118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954074" y="2925413"/>
            <a:ext cx="1936363" cy="1519198"/>
            <a:chOff x="5316529" y="4311083"/>
            <a:chExt cx="1936363" cy="151919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5316529" y="4495749"/>
              <a:ext cx="1056070" cy="76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568529" y="4950781"/>
              <a:ext cx="804070" cy="12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818801" y="5645615"/>
              <a:ext cx="553798" cy="5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404390" y="4311083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04390" y="4766115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04390" y="5460949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13744" y="2859189"/>
            <a:ext cx="2794631" cy="1756076"/>
            <a:chOff x="467395" y="4120163"/>
            <a:chExt cx="2794631" cy="1756076"/>
          </a:xfrm>
        </p:grpSpPr>
        <p:sp>
          <p:nvSpPr>
            <p:cNvPr id="40" name="Data 39"/>
            <p:cNvSpPr>
              <a:spLocks noChangeAspect="1"/>
            </p:cNvSpPr>
            <p:nvPr/>
          </p:nvSpPr>
          <p:spPr>
            <a:xfrm>
              <a:off x="467395" y="4885026"/>
              <a:ext cx="2794631" cy="991213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ata 40"/>
            <p:cNvSpPr>
              <a:spLocks noChangeAspect="1"/>
            </p:cNvSpPr>
            <p:nvPr/>
          </p:nvSpPr>
          <p:spPr>
            <a:xfrm>
              <a:off x="599857" y="4503438"/>
              <a:ext cx="2232968" cy="792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ata 41"/>
            <p:cNvSpPr>
              <a:spLocks noChangeAspect="1"/>
            </p:cNvSpPr>
            <p:nvPr/>
          </p:nvSpPr>
          <p:spPr>
            <a:xfrm>
              <a:off x="763257" y="4120163"/>
              <a:ext cx="1826973" cy="648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1584119" y="5295438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1559735" y="4780355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Elbow Connector 45"/>
          <p:cNvCxnSpPr>
            <a:stCxn id="15" idx="5"/>
            <a:endCxn id="40" idx="3"/>
          </p:cNvCxnSpPr>
          <p:nvPr/>
        </p:nvCxnSpPr>
        <p:spPr>
          <a:xfrm flipV="1">
            <a:off x="5117176" y="4615265"/>
            <a:ext cx="1014420" cy="2182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V="1">
            <a:off x="5480578" y="3546556"/>
            <a:ext cx="0" cy="1296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 flipV="1">
            <a:off x="5359487" y="2938169"/>
            <a:ext cx="0" cy="1476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1844298" y="3701596"/>
            <a:ext cx="1766807" cy="1038386"/>
          </a:xfrm>
          <a:custGeom>
            <a:avLst/>
            <a:gdLst>
              <a:gd name="connsiteX0" fmla="*/ 0 w 1766807"/>
              <a:gd name="connsiteY0" fmla="*/ 1038386 h 1038386"/>
              <a:gd name="connsiteX1" fmla="*/ 433953 w 1766807"/>
              <a:gd name="connsiteY1" fmla="*/ 185980 h 1038386"/>
              <a:gd name="connsiteX2" fmla="*/ 1766807 w 1766807"/>
              <a:gd name="connsiteY2" fmla="*/ 0 h 103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6807" h="1038386">
                <a:moveTo>
                  <a:pt x="0" y="1038386"/>
                </a:moveTo>
                <a:cubicBezTo>
                  <a:pt x="69742" y="698715"/>
                  <a:pt x="139485" y="359044"/>
                  <a:pt x="433953" y="185980"/>
                </a:cubicBezTo>
                <a:cubicBezTo>
                  <a:pt x="728421" y="12916"/>
                  <a:pt x="1766807" y="0"/>
                  <a:pt x="1766807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921790" y="3252145"/>
            <a:ext cx="4417017" cy="1673817"/>
          </a:xfrm>
          <a:custGeom>
            <a:avLst/>
            <a:gdLst>
              <a:gd name="connsiteX0" fmla="*/ 0 w 4417017"/>
              <a:gd name="connsiteY0" fmla="*/ 1673817 h 1673817"/>
              <a:gd name="connsiteX1" fmla="*/ 3022169 w 4417017"/>
              <a:gd name="connsiteY1" fmla="*/ 1503336 h 1673817"/>
              <a:gd name="connsiteX2" fmla="*/ 4417017 w 4417017"/>
              <a:gd name="connsiteY2" fmla="*/ 0 h 1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017" h="1673817">
                <a:moveTo>
                  <a:pt x="0" y="1673817"/>
                </a:moveTo>
                <a:lnTo>
                  <a:pt x="3022169" y="1503336"/>
                </a:lnTo>
                <a:cubicBezTo>
                  <a:pt x="3758339" y="1224366"/>
                  <a:pt x="4417017" y="0"/>
                  <a:pt x="4417017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8981"/>
            <a:ext cx="7886700" cy="1325563"/>
          </a:xfrm>
        </p:spPr>
        <p:txBody>
          <a:bodyPr/>
          <a:lstStyle/>
          <a:p>
            <a:r>
              <a:rPr lang="en-US" altLang="zh-CN" dirty="0"/>
              <a:t>Bottom-up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Augmentation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21" y="1472871"/>
            <a:ext cx="3809308" cy="31445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79" y="1473745"/>
            <a:ext cx="3807192" cy="314279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69771"/>
              </p:ext>
            </p:extLst>
          </p:nvPr>
        </p:nvGraphicFramePr>
        <p:xfrm>
          <a:off x="1961547" y="4921461"/>
          <a:ext cx="530939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8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Error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Sim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-0.6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-0.3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13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548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36" y="365126"/>
            <a:ext cx="895077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FC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ugmentation</a:t>
            </a:r>
            <a:r>
              <a:rPr lang="zh-CN" altLang="en-US" dirty="0" smtClean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ask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rediction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FCN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receptive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Parameters</a:t>
            </a:r>
            <a:r>
              <a:rPr lang="zh-CN" altLang="en-US" dirty="0"/>
              <a:t> </a:t>
            </a:r>
            <a:r>
              <a:rPr lang="en-US" altLang="zh-CN" dirty="0" smtClean="0"/>
              <a:t>shared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Fully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connected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sensitive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Predictions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made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global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fusing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them?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J. Dai, K. He, and J. Sun. Instance-aware semantic </a:t>
            </a:r>
            <a:r>
              <a:rPr lang="en-US" sz="1200" dirty="0" smtClean="0"/>
              <a:t>segmentation </a:t>
            </a:r>
            <a:r>
              <a:rPr lang="en-US" sz="1200" dirty="0"/>
              <a:t>via multi-task network cascades. </a:t>
            </a:r>
            <a:r>
              <a:rPr lang="en-US" sz="1200" i="1" dirty="0"/>
              <a:t>CVPR</a:t>
            </a:r>
            <a:r>
              <a:rPr lang="en-US" sz="1200" dirty="0"/>
              <a:t>, 2016. </a:t>
            </a:r>
          </a:p>
          <a:p>
            <a:r>
              <a:rPr lang="en-US" sz="1200" dirty="0"/>
              <a:t>P. H. O. </a:t>
            </a:r>
            <a:r>
              <a:rPr lang="en-US" sz="1200" dirty="0" err="1"/>
              <a:t>Pinheiro</a:t>
            </a:r>
            <a:r>
              <a:rPr lang="en-US" sz="1200" dirty="0"/>
              <a:t>, R. </a:t>
            </a:r>
            <a:r>
              <a:rPr lang="en-US" sz="1200" dirty="0" err="1"/>
              <a:t>Collobert</a:t>
            </a:r>
            <a:r>
              <a:rPr lang="en-US" sz="1200" dirty="0"/>
              <a:t>, and P. </a:t>
            </a:r>
            <a:r>
              <a:rPr lang="en-US" sz="1200" dirty="0" err="1"/>
              <a:t>Dolla</a:t>
            </a:r>
            <a:r>
              <a:rPr lang="en-US" sz="1200" dirty="0"/>
              <a:t> ́r. Learning to segment object candidates. In </a:t>
            </a:r>
            <a:r>
              <a:rPr lang="en-US" sz="1200" i="1" dirty="0"/>
              <a:t>NIPS</a:t>
            </a:r>
            <a:r>
              <a:rPr lang="en-US" sz="1200" dirty="0"/>
              <a:t>, 2015.</a:t>
            </a:r>
            <a:br>
              <a:rPr lang="en-US" sz="1200" dirty="0"/>
            </a:br>
            <a:r>
              <a:rPr lang="en-US" sz="1200" dirty="0"/>
              <a:t>P. H. O. </a:t>
            </a:r>
            <a:r>
              <a:rPr lang="en-US" sz="1200" dirty="0" err="1"/>
              <a:t>Pinheiro</a:t>
            </a:r>
            <a:r>
              <a:rPr lang="en-US" sz="1200" dirty="0"/>
              <a:t>, T. Lin, R. </a:t>
            </a:r>
            <a:r>
              <a:rPr lang="en-US" sz="1200" dirty="0" err="1"/>
              <a:t>Collobert</a:t>
            </a:r>
            <a:r>
              <a:rPr lang="en-US" sz="1200" dirty="0"/>
              <a:t>, and P. </a:t>
            </a:r>
            <a:r>
              <a:rPr lang="en-US" sz="1200" dirty="0" err="1"/>
              <a:t>Dolla</a:t>
            </a:r>
            <a:r>
              <a:rPr lang="en-US" sz="1200" dirty="0"/>
              <a:t> ́r. </a:t>
            </a:r>
            <a:r>
              <a:rPr lang="en-US" sz="1200" dirty="0" smtClean="0"/>
              <a:t>Learning </a:t>
            </a:r>
            <a:r>
              <a:rPr lang="en-US" sz="1200" dirty="0"/>
              <a:t>to refine object segments. In </a:t>
            </a:r>
            <a:r>
              <a:rPr lang="en-US" sz="1200" i="1" dirty="0"/>
              <a:t>ECCV</a:t>
            </a:r>
            <a:r>
              <a:rPr lang="en-US" sz="1200" dirty="0"/>
              <a:t>, 2016. </a:t>
            </a:r>
          </a:p>
        </p:txBody>
      </p:sp>
    </p:spTree>
    <p:extLst>
      <p:ext uri="{BB962C8B-B14F-4D97-AF65-F5344CB8AC3E}">
        <p14:creationId xmlns:p14="http://schemas.microsoft.com/office/powerpoint/2010/main" val="11779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36" y="365126"/>
            <a:ext cx="895077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FC</a:t>
            </a:r>
            <a:r>
              <a:rPr lang="zh-CN" altLang="en-US" dirty="0"/>
              <a:t> </a:t>
            </a:r>
            <a:r>
              <a:rPr lang="en-US" altLang="zh-CN" dirty="0"/>
              <a:t>Augmentation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</a:p>
        </p:txBody>
      </p:sp>
      <p:sp>
        <p:nvSpPr>
          <p:cNvPr id="17" name="Cube 16"/>
          <p:cNvSpPr/>
          <p:nvPr/>
        </p:nvSpPr>
        <p:spPr>
          <a:xfrm>
            <a:off x="5401956" y="2608202"/>
            <a:ext cx="586937" cy="1667238"/>
          </a:xfrm>
          <a:prstGeom prst="cube">
            <a:avLst>
              <a:gd name="adj" fmla="val 85886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67" name="Group 66"/>
          <p:cNvGrpSpPr/>
          <p:nvPr/>
        </p:nvGrpSpPr>
        <p:grpSpPr>
          <a:xfrm>
            <a:off x="635084" y="2251878"/>
            <a:ext cx="528954" cy="1713685"/>
            <a:chOff x="635084" y="2251878"/>
            <a:chExt cx="528954" cy="1713685"/>
          </a:xfrm>
        </p:grpSpPr>
        <p:sp>
          <p:nvSpPr>
            <p:cNvPr id="5" name="Cube 4"/>
            <p:cNvSpPr/>
            <p:nvPr/>
          </p:nvSpPr>
          <p:spPr>
            <a:xfrm>
              <a:off x="635084" y="2918079"/>
              <a:ext cx="429198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6396" y="2251878"/>
              <a:ext cx="517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ROI</a:t>
              </a:r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58946" y="2251878"/>
            <a:ext cx="4386902" cy="2023562"/>
            <a:chOff x="958946" y="2251878"/>
            <a:chExt cx="4386902" cy="202356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958946" y="3441821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272806" y="2251878"/>
              <a:ext cx="4073042" cy="2023562"/>
              <a:chOff x="1272806" y="2251878"/>
              <a:chExt cx="4073042" cy="2023562"/>
            </a:xfrm>
          </p:grpSpPr>
          <p:sp>
            <p:nvSpPr>
              <p:cNvPr id="7" name="Cube 6"/>
              <p:cNvSpPr/>
              <p:nvPr/>
            </p:nvSpPr>
            <p:spPr>
              <a:xfrm>
                <a:off x="1372392" y="2918079"/>
                <a:ext cx="429197" cy="1047484"/>
              </a:xfrm>
              <a:prstGeom prst="cube">
                <a:avLst>
                  <a:gd name="adj" fmla="val 66829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9" name="Cube 8"/>
              <p:cNvSpPr/>
              <p:nvPr/>
            </p:nvSpPr>
            <p:spPr>
              <a:xfrm>
                <a:off x="2847006" y="2918079"/>
                <a:ext cx="429197" cy="1047484"/>
              </a:xfrm>
              <a:prstGeom prst="cube">
                <a:avLst>
                  <a:gd name="adj" fmla="val 66829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4" name="Cube 13"/>
              <p:cNvSpPr/>
              <p:nvPr/>
            </p:nvSpPr>
            <p:spPr>
              <a:xfrm>
                <a:off x="2109699" y="2918079"/>
                <a:ext cx="429197" cy="1047484"/>
              </a:xfrm>
              <a:prstGeom prst="cube">
                <a:avLst>
                  <a:gd name="adj" fmla="val 66829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5" name="Cube 14"/>
              <p:cNvSpPr/>
              <p:nvPr/>
            </p:nvSpPr>
            <p:spPr>
              <a:xfrm>
                <a:off x="3584313" y="2918079"/>
                <a:ext cx="429197" cy="1047484"/>
              </a:xfrm>
              <a:prstGeom prst="cube">
                <a:avLst>
                  <a:gd name="adj" fmla="val 66829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6" name="Cube 15"/>
              <p:cNvSpPr/>
              <p:nvPr/>
            </p:nvSpPr>
            <p:spPr>
              <a:xfrm>
                <a:off x="4321620" y="2608203"/>
                <a:ext cx="772228" cy="1667237"/>
              </a:xfrm>
              <a:prstGeom prst="cube">
                <a:avLst>
                  <a:gd name="adj" fmla="val 74704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1621589" y="3441821"/>
                <a:ext cx="360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391691" y="3441821"/>
                <a:ext cx="360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3096203" y="3441821"/>
                <a:ext cx="360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3833510" y="3441821"/>
                <a:ext cx="360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913848" y="3441821"/>
                <a:ext cx="432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1272806" y="2251878"/>
                <a:ext cx="741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conv1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998575" y="2251878"/>
                <a:ext cx="741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conv2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768021" y="2251878"/>
                <a:ext cx="741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conv3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15823" y="2251878"/>
                <a:ext cx="741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conv</a:t>
                </a:r>
                <a:r>
                  <a:rPr lang="en-US" altLang="zh-CN" dirty="0" smtClean="0"/>
                  <a:t>4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53896" y="2251878"/>
                <a:ext cx="8619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err="1" smtClean="0"/>
                  <a:t>deconv</a:t>
                </a:r>
                <a:endParaRPr lang="en-US" dirty="0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5377487" y="225187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mask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3136306" y="3441821"/>
            <a:ext cx="3708467" cy="2930580"/>
            <a:chOff x="3136306" y="3441821"/>
            <a:chExt cx="3708467" cy="2930580"/>
          </a:xfrm>
        </p:grpSpPr>
        <p:cxnSp>
          <p:nvCxnSpPr>
            <p:cNvPr id="33" name="Elbow Connector 32"/>
            <p:cNvCxnSpPr/>
            <p:nvPr/>
          </p:nvCxnSpPr>
          <p:spPr>
            <a:xfrm rot="16200000" flipH="1">
              <a:off x="2363017" y="4301058"/>
              <a:ext cx="1997720" cy="279246"/>
            </a:xfrm>
            <a:prstGeom prst="bentConnector3">
              <a:avLst>
                <a:gd name="adj1" fmla="val 100031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be 37"/>
            <p:cNvSpPr/>
            <p:nvPr/>
          </p:nvSpPr>
          <p:spPr>
            <a:xfrm>
              <a:off x="3542677" y="4915797"/>
              <a:ext cx="429197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9" name="Cube 38"/>
            <p:cNvSpPr/>
            <p:nvPr/>
          </p:nvSpPr>
          <p:spPr>
            <a:xfrm>
              <a:off x="4304368" y="4915797"/>
              <a:ext cx="312744" cy="1047484"/>
            </a:xfrm>
            <a:prstGeom prst="cube">
              <a:avLst>
                <a:gd name="adj" fmla="val 81355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0" name="Cube 39"/>
            <p:cNvSpPr/>
            <p:nvPr/>
          </p:nvSpPr>
          <p:spPr>
            <a:xfrm>
              <a:off x="4884118" y="5177668"/>
              <a:ext cx="555834" cy="523742"/>
            </a:xfrm>
            <a:prstGeom prst="cube">
              <a:avLst>
                <a:gd name="adj" fmla="val 80371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849581" y="5439539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502263" y="5439539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401956" y="5439539"/>
              <a:ext cx="72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be 47"/>
            <p:cNvSpPr/>
            <p:nvPr/>
          </p:nvSpPr>
          <p:spPr>
            <a:xfrm>
              <a:off x="6257836" y="4509725"/>
              <a:ext cx="586937" cy="1667238"/>
            </a:xfrm>
            <a:prstGeom prst="cube">
              <a:avLst>
                <a:gd name="adj" fmla="val 92587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12621" y="5488458"/>
              <a:ext cx="93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reshape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136306" y="6003069"/>
              <a:ext cx="102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</a:t>
              </a:r>
              <a:r>
                <a:rPr lang="en-US" dirty="0" smtClean="0"/>
                <a:t>onv</a:t>
              </a:r>
              <a:r>
                <a:rPr lang="en-US" altLang="zh-CN" dirty="0" smtClean="0"/>
                <a:t>4_fc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036289" y="6003069"/>
              <a:ext cx="102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r>
                <a:rPr lang="en-US" dirty="0" smtClean="0"/>
                <a:t>onv</a:t>
              </a:r>
              <a:r>
                <a:rPr lang="en-US" altLang="zh-CN" dirty="0"/>
                <a:t>5</a:t>
              </a:r>
              <a:r>
                <a:rPr lang="en-US" altLang="zh-CN" dirty="0" smtClean="0"/>
                <a:t>_fc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986987" y="4728142"/>
              <a:ext cx="348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fc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17288" y="2961061"/>
            <a:ext cx="2573789" cy="2478479"/>
            <a:chOff x="5817288" y="2961061"/>
            <a:chExt cx="2573789" cy="2478479"/>
          </a:xfrm>
        </p:grpSpPr>
        <p:grpSp>
          <p:nvGrpSpPr>
            <p:cNvPr id="72" name="Group 71"/>
            <p:cNvGrpSpPr/>
            <p:nvPr/>
          </p:nvGrpSpPr>
          <p:grpSpPr>
            <a:xfrm>
              <a:off x="5817288" y="3397861"/>
              <a:ext cx="2530467" cy="2041679"/>
              <a:chOff x="5817288" y="3397861"/>
              <a:chExt cx="2530467" cy="2041679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5817288" y="3441821"/>
                <a:ext cx="1331885" cy="784701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6602820" y="4361458"/>
                <a:ext cx="518084" cy="1078082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7126369" y="4194904"/>
                <a:ext cx="216000" cy="216000"/>
                <a:chOff x="6851667" y="4832131"/>
                <a:chExt cx="216000" cy="216000"/>
              </a:xfrm>
            </p:grpSpPr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6905667" y="4886131"/>
                  <a:ext cx="108000" cy="108000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6851667" y="4832131"/>
                  <a:ext cx="216000" cy="216000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7366753" y="4302904"/>
                <a:ext cx="324000" cy="0"/>
              </a:xfrm>
              <a:prstGeom prst="straightConnector1">
                <a:avLst/>
              </a:prstGeom>
              <a:solidFill>
                <a:srgbClr val="9AD7FF"/>
              </a:solidFill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Cube 60"/>
              <p:cNvSpPr/>
              <p:nvPr/>
            </p:nvSpPr>
            <p:spPr>
              <a:xfrm>
                <a:off x="7760818" y="3397861"/>
                <a:ext cx="586937" cy="1667238"/>
              </a:xfrm>
              <a:prstGeom prst="cube">
                <a:avLst>
                  <a:gd name="adj" fmla="val 85886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717495" y="2961061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mask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15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98541" y="4689232"/>
            <a:ext cx="705357" cy="162820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1" grpId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56" y="1521073"/>
            <a:ext cx="3809308" cy="314454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15" y="1521947"/>
            <a:ext cx="3807191" cy="314279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44231"/>
              </p:ext>
            </p:extLst>
          </p:nvPr>
        </p:nvGraphicFramePr>
        <p:xfrm>
          <a:off x="2035290" y="5021521"/>
          <a:ext cx="530939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8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Error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Sim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-0.3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-0.3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+0.1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7736" y="365126"/>
            <a:ext cx="895077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FC</a:t>
            </a:r>
            <a:r>
              <a:rPr lang="zh-CN" altLang="en-US" dirty="0"/>
              <a:t> </a:t>
            </a:r>
            <a:r>
              <a:rPr lang="en-US" altLang="zh-CN" dirty="0"/>
              <a:t>Augmentation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Backbone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Bottom-up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ROI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Pool feature from all levels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Mask prediction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FC augmentation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altLang="zh-CN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>
                <a:solidFill>
                  <a:srgbClr val="FF0000"/>
                </a:solidFill>
              </a:rPr>
              <a:t>Just modify proto.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Synchronized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Heavier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head</a:t>
            </a:r>
            <a:endParaRPr lang="en-US" altLang="zh-CN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Deformable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(DCN)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flip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M</a:t>
            </a:r>
            <a:r>
              <a:rPr lang="en-US" altLang="zh-CN" dirty="0" smtClean="0"/>
              <a:t>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voting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Ensemble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62604"/>
            <a:ext cx="7886700" cy="2852737"/>
          </a:xfrm>
        </p:spPr>
        <p:txBody>
          <a:bodyPr/>
          <a:lstStyle/>
          <a:p>
            <a:pPr algn="ctr"/>
            <a:r>
              <a:rPr lang="en-US" altLang="zh-CN" dirty="0" smtClean="0"/>
              <a:t>Roadmap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7236"/>
            <a:ext cx="1782000" cy="237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557" y="2837236"/>
            <a:ext cx="1940400" cy="23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615" y="2837236"/>
            <a:ext cx="1965599" cy="237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319" y="2837236"/>
            <a:ext cx="1651269" cy="237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5871" y="2837236"/>
            <a:ext cx="1870540" cy="237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234" y="5398009"/>
            <a:ext cx="859531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Shu Liu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77187" y="5398009"/>
            <a:ext cx="665567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Lu Qi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62805" y="5398009"/>
            <a:ext cx="128317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Haifang</a:t>
            </a:r>
            <a:r>
              <a:rPr lang="en-US" dirty="0" smtClean="0"/>
              <a:t> Qin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6078" y="5398009"/>
            <a:ext cx="128272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Jianping</a:t>
            </a:r>
            <a:r>
              <a:rPr lang="en-US" dirty="0" smtClean="0"/>
              <a:t> Shi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18270" y="5398009"/>
            <a:ext cx="919226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Jiaya</a:t>
            </a:r>
            <a:r>
              <a:rPr lang="en-US" dirty="0" smtClean="0"/>
              <a:t> </a:t>
            </a:r>
            <a:r>
              <a:rPr lang="en-US" dirty="0" err="1"/>
              <a:t>J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Team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re-implementations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(Resnet-50)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T. Lin, 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, K. He, B. </a:t>
            </a:r>
            <a:r>
              <a:rPr lang="en-US" altLang="zh-CN" sz="1200" dirty="0" err="1"/>
              <a:t>Hariharan</a:t>
            </a:r>
            <a:r>
              <a:rPr lang="en-US" altLang="zh-CN" sz="1200" dirty="0"/>
              <a:t>, and S. </a:t>
            </a:r>
            <a:r>
              <a:rPr lang="en-US" altLang="zh-CN" sz="1200" dirty="0" err="1"/>
              <a:t>Belongie</a:t>
            </a:r>
            <a:r>
              <a:rPr lang="en-US" altLang="zh-CN" sz="1200" dirty="0"/>
              <a:t>.</a:t>
            </a:r>
            <a:r>
              <a:rPr lang="zh-CN" altLang="en-US" sz="1200" dirty="0"/>
              <a:t> </a:t>
            </a:r>
            <a:r>
              <a:rPr lang="en-US" altLang="zh-CN" sz="1200" dirty="0"/>
              <a:t>Feature Pyramid Networks for Object Detection. </a:t>
            </a:r>
            <a:r>
              <a:rPr lang="en-US" altLang="zh-CN" sz="1200" i="1" dirty="0" smtClean="0"/>
              <a:t>CVPR</a:t>
            </a:r>
            <a:r>
              <a:rPr lang="en-US" altLang="zh-CN" sz="1200" dirty="0"/>
              <a:t>, 2017</a:t>
            </a:r>
            <a:r>
              <a:rPr lang="en-US" altLang="zh-CN" sz="1200" dirty="0" smtClean="0"/>
              <a:t>.</a:t>
            </a:r>
          </a:p>
          <a:p>
            <a:r>
              <a:rPr lang="en-US" altLang="zh-CN" sz="1200" dirty="0" smtClean="0"/>
              <a:t>K</a:t>
            </a:r>
            <a:r>
              <a:rPr lang="en-US" altLang="zh-CN" sz="1200" dirty="0"/>
              <a:t>. He, G. </a:t>
            </a:r>
            <a:r>
              <a:rPr lang="en-US" altLang="zh-CN" sz="1200" dirty="0" err="1"/>
              <a:t>Gkioxari</a:t>
            </a:r>
            <a:r>
              <a:rPr lang="en-US" altLang="zh-CN" sz="1200" dirty="0"/>
              <a:t>, 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and 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. </a:t>
            </a:r>
            <a:r>
              <a:rPr lang="zh-CN" altLang="en-US" sz="1200" dirty="0"/>
              <a:t> </a:t>
            </a:r>
            <a:r>
              <a:rPr lang="en-US" altLang="zh-CN" sz="1200" dirty="0"/>
              <a:t>Mask R-CNN. </a:t>
            </a:r>
            <a:r>
              <a:rPr lang="en-US" altLang="zh-CN" sz="1200" i="1" dirty="0" smtClean="0"/>
              <a:t>ICCV</a:t>
            </a:r>
            <a:r>
              <a:rPr lang="en-US" altLang="zh-CN" sz="1200" dirty="0" smtClean="0"/>
              <a:t>, </a:t>
            </a:r>
            <a:r>
              <a:rPr lang="en-US" altLang="zh-CN" sz="1200" dirty="0"/>
              <a:t>2017</a:t>
            </a:r>
            <a:r>
              <a:rPr lang="en-US" altLang="zh-CN" sz="1200" dirty="0" smtClean="0"/>
              <a:t>.</a:t>
            </a:r>
            <a:endParaRPr lang="en-US" altLang="zh-CN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07639"/>
              </p:ext>
            </p:extLst>
          </p:nvPr>
        </p:nvGraphicFramePr>
        <p:xfrm>
          <a:off x="1814843" y="2409470"/>
          <a:ext cx="5514314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28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11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11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Mask</a:t>
                      </a:r>
                      <a:r>
                        <a:rPr lang="zh-CN" altLang="en-US" b="0" baseline="0" dirty="0" smtClean="0"/>
                        <a:t> </a:t>
                      </a:r>
                      <a:r>
                        <a:rPr lang="en-US" altLang="zh-CN" b="0" baseline="0" dirty="0" smtClean="0"/>
                        <a:t>AP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err="1" smtClean="0"/>
                        <a:t>Bbox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AP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AR@1000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R-CNN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R-CNN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re-implementation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36.4</a:t>
                      </a:r>
                    </a:p>
                    <a:p>
                      <a:r>
                        <a:rPr lang="en-US" altLang="zh-CN" dirty="0" smtClean="0"/>
                        <a:t>(multi-task)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FPN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FPN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re-implementation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FPN-RPN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56.4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FPN-RPN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re-implementation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58.4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MS-training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BN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MS-training</a:t>
            </a:r>
          </a:p>
          <a:p>
            <a:pPr lvl="1"/>
            <a:r>
              <a:rPr lang="en-US" altLang="zh-CN" dirty="0" smtClean="0"/>
              <a:t>Shorter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[400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/>
              <a:t>2</a:t>
            </a:r>
            <a:r>
              <a:rPr lang="en-US" altLang="zh-CN" dirty="0" smtClean="0"/>
              <a:t>00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1400]</a:t>
            </a:r>
          </a:p>
          <a:p>
            <a:pPr lvl="1"/>
            <a:r>
              <a:rPr lang="en-US" altLang="zh-CN" dirty="0" smtClean="0"/>
              <a:t>Longer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1400</a:t>
            </a:r>
          </a:p>
          <a:p>
            <a:r>
              <a:rPr lang="en-US" altLang="zh-CN" dirty="0" smtClean="0"/>
              <a:t>Multi-GPU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Synchronized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BN</a:t>
            </a:r>
          </a:p>
          <a:p>
            <a:pPr lvl="1"/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fixed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1283"/>
              </p:ext>
            </p:extLst>
          </p:nvPr>
        </p:nvGraphicFramePr>
        <p:xfrm>
          <a:off x="628650" y="4414557"/>
          <a:ext cx="78867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9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47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(M)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+1.9/+1.8/+0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+BN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35.7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38.9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37.1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+0.4/+0.7/+2.1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H</a:t>
            </a:r>
            <a:r>
              <a:rPr lang="en-US" altLang="zh-CN" sz="1200" dirty="0"/>
              <a:t>.</a:t>
            </a:r>
            <a:r>
              <a:rPr lang="en-US" sz="1200" dirty="0" smtClean="0"/>
              <a:t> </a:t>
            </a:r>
            <a:r>
              <a:rPr lang="en-US" sz="1200" dirty="0"/>
              <a:t>Zhao, </a:t>
            </a:r>
            <a:r>
              <a:rPr lang="en-US" sz="1200" dirty="0" smtClean="0"/>
              <a:t>J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Shi, </a:t>
            </a:r>
            <a:r>
              <a:rPr lang="en-US" sz="1200" dirty="0" smtClean="0"/>
              <a:t>X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Qi, </a:t>
            </a:r>
            <a:r>
              <a:rPr lang="en-US" sz="1200" dirty="0" smtClean="0"/>
              <a:t>X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Wang, </a:t>
            </a:r>
            <a:r>
              <a:rPr lang="en-US" sz="1200" dirty="0" smtClean="0"/>
              <a:t>J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Jia</a:t>
            </a:r>
            <a:r>
              <a:rPr lang="en-US" sz="1200" dirty="0"/>
              <a:t>.</a:t>
            </a:r>
            <a:r>
              <a:rPr lang="en-US" altLang="zh-CN" sz="1200" dirty="0" smtClean="0"/>
              <a:t>.</a:t>
            </a:r>
            <a:r>
              <a:rPr lang="zh-CN" altLang="en-US" sz="1200" dirty="0" smtClean="0"/>
              <a:t> </a:t>
            </a:r>
            <a:r>
              <a:rPr lang="en-US" altLang="zh-CN" sz="1200" dirty="0"/>
              <a:t>Pyramid Scene Parsing </a:t>
            </a:r>
            <a:r>
              <a:rPr lang="en-US" altLang="zh-CN" sz="1200" dirty="0" smtClean="0"/>
              <a:t>Network. </a:t>
            </a:r>
            <a:r>
              <a:rPr lang="en-US" altLang="zh-CN" sz="1200" i="1" dirty="0" smtClean="0"/>
              <a:t>CVPR</a:t>
            </a:r>
            <a:r>
              <a:rPr lang="en-US" altLang="zh-CN" sz="1200" dirty="0"/>
              <a:t>, </a:t>
            </a:r>
            <a:r>
              <a:rPr lang="en-US" altLang="zh-CN" sz="1200" dirty="0" smtClean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2702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ooling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CN" dirty="0" smtClean="0"/>
              <a:t>Results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Detailed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74961"/>
              </p:ext>
            </p:extLst>
          </p:nvPr>
        </p:nvGraphicFramePr>
        <p:xfrm>
          <a:off x="628650" y="2330240"/>
          <a:ext cx="78867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6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6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93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16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024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(M)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+1.9/+1.8/+0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+BN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+0.4/+0.7/+2.1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altLang="zh-CN" dirty="0" err="1" smtClean="0">
                          <a:solidFill>
                            <a:srgbClr val="FF0000"/>
                          </a:solidFill>
                        </a:rPr>
                        <a:t>ada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feat.</a:t>
                      </a:r>
                      <a:r>
                        <a:rPr lang="zh-CN" alt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pooling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36.3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39.6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37.9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+0.6/+0.7/+0.8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304234"/>
              </p:ext>
            </p:extLst>
          </p:nvPr>
        </p:nvGraphicFramePr>
        <p:xfrm>
          <a:off x="1561044" y="4950747"/>
          <a:ext cx="60219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3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00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9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91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39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AP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0.75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+0.7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+0.7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+0.8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+1.1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+1.2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+1.5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ooling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it?</a:t>
            </a:r>
          </a:p>
          <a:p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</p:txBody>
      </p:sp>
      <p:sp>
        <p:nvSpPr>
          <p:cNvPr id="19" name="Cube 18"/>
          <p:cNvSpPr/>
          <p:nvPr/>
        </p:nvSpPr>
        <p:spPr>
          <a:xfrm>
            <a:off x="764640" y="2948062"/>
            <a:ext cx="429198" cy="1047484"/>
          </a:xfrm>
          <a:prstGeom prst="cube">
            <a:avLst>
              <a:gd name="adj" fmla="val 66829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TextBox 19"/>
          <p:cNvSpPr txBox="1"/>
          <p:nvPr/>
        </p:nvSpPr>
        <p:spPr>
          <a:xfrm>
            <a:off x="144438" y="331066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P4</a:t>
            </a:r>
            <a:endParaRPr lang="en-US" dirty="0"/>
          </a:p>
        </p:txBody>
      </p:sp>
      <p:sp>
        <p:nvSpPr>
          <p:cNvPr id="27" name="Cube 26"/>
          <p:cNvSpPr/>
          <p:nvPr/>
        </p:nvSpPr>
        <p:spPr>
          <a:xfrm>
            <a:off x="766745" y="4227434"/>
            <a:ext cx="429198" cy="1047484"/>
          </a:xfrm>
          <a:prstGeom prst="cube">
            <a:avLst>
              <a:gd name="adj" fmla="val 66829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cxnSp>
        <p:nvCxnSpPr>
          <p:cNvPr id="23" name="Straight Arrow Connector 22"/>
          <p:cNvCxnSpPr>
            <a:cxnSpLocks noChangeAspect="1"/>
          </p:cNvCxnSpPr>
          <p:nvPr/>
        </p:nvCxnSpPr>
        <p:spPr>
          <a:xfrm>
            <a:off x="1058936" y="3619966"/>
            <a:ext cx="36000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flipV="1">
            <a:off x="1072883" y="4130482"/>
            <a:ext cx="36000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be 24"/>
          <p:cNvSpPr/>
          <p:nvPr/>
        </p:nvSpPr>
        <p:spPr>
          <a:xfrm>
            <a:off x="1893910" y="3721603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1" name="Group 30"/>
          <p:cNvGrpSpPr/>
          <p:nvPr/>
        </p:nvGrpSpPr>
        <p:grpSpPr>
          <a:xfrm>
            <a:off x="1414883" y="3955014"/>
            <a:ext cx="216000" cy="216000"/>
            <a:chOff x="6851667" y="4832131"/>
            <a:chExt cx="216000" cy="216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1667" y="4832131"/>
              <a:ext cx="216000" cy="216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905667" y="4886131"/>
              <a:ext cx="108000" cy="108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1657885" y="4072388"/>
            <a:ext cx="360000" cy="0"/>
          </a:xfrm>
          <a:prstGeom prst="straightConnector1">
            <a:avLst/>
          </a:prstGeom>
          <a:solidFill>
            <a:srgbClr val="9AD7FF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748655" y="4072388"/>
            <a:ext cx="360000" cy="0"/>
          </a:xfrm>
          <a:prstGeom prst="straightConnector1">
            <a:avLst/>
          </a:prstGeom>
          <a:solidFill>
            <a:srgbClr val="9AD7FF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be 35"/>
          <p:cNvSpPr/>
          <p:nvPr/>
        </p:nvSpPr>
        <p:spPr>
          <a:xfrm>
            <a:off x="3022801" y="3721603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7" name="Cube 36"/>
          <p:cNvSpPr/>
          <p:nvPr/>
        </p:nvSpPr>
        <p:spPr>
          <a:xfrm>
            <a:off x="5281444" y="2899793"/>
            <a:ext cx="429198" cy="1047484"/>
          </a:xfrm>
          <a:prstGeom prst="cube">
            <a:avLst>
              <a:gd name="adj" fmla="val 66829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8" name="Cube 37"/>
          <p:cNvSpPr/>
          <p:nvPr/>
        </p:nvSpPr>
        <p:spPr>
          <a:xfrm>
            <a:off x="5283549" y="4179165"/>
            <a:ext cx="429198" cy="1047484"/>
          </a:xfrm>
          <a:prstGeom prst="cube">
            <a:avLst>
              <a:gd name="adj" fmla="val 66829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1" name="Cube 40"/>
          <p:cNvSpPr/>
          <p:nvPr/>
        </p:nvSpPr>
        <p:spPr>
          <a:xfrm>
            <a:off x="5918578" y="3043230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51" name="Group 50"/>
          <p:cNvGrpSpPr/>
          <p:nvPr/>
        </p:nvGrpSpPr>
        <p:grpSpPr>
          <a:xfrm>
            <a:off x="6905459" y="3657138"/>
            <a:ext cx="958949" cy="870516"/>
            <a:chOff x="7250229" y="1971954"/>
            <a:chExt cx="958949" cy="870516"/>
          </a:xfrm>
        </p:grpSpPr>
        <p:cxnSp>
          <p:nvCxnSpPr>
            <p:cNvPr id="39" name="Straight Arrow Connector 38"/>
            <p:cNvCxnSpPr>
              <a:cxnSpLocks noChangeAspect="1"/>
            </p:cNvCxnSpPr>
            <p:nvPr/>
          </p:nvCxnSpPr>
          <p:spPr>
            <a:xfrm>
              <a:off x="7250229" y="1971954"/>
              <a:ext cx="360000" cy="3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cxnSpLocks noChangeAspect="1"/>
            </p:cNvCxnSpPr>
            <p:nvPr/>
          </p:nvCxnSpPr>
          <p:spPr>
            <a:xfrm flipV="1">
              <a:off x="7264176" y="2482470"/>
              <a:ext cx="360000" cy="3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7606176" y="2307002"/>
              <a:ext cx="216000" cy="216000"/>
              <a:chOff x="6851667" y="4832131"/>
              <a:chExt cx="216000" cy="216000"/>
            </a:xfrm>
          </p:grpSpPr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6851667" y="4832131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6905667" y="4886131"/>
                <a:ext cx="108000" cy="108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7849178" y="2424376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ube 46"/>
          <p:cNvSpPr/>
          <p:nvPr/>
        </p:nvSpPr>
        <p:spPr>
          <a:xfrm>
            <a:off x="7808787" y="3793266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8" name="Cube 47"/>
          <p:cNvSpPr/>
          <p:nvPr/>
        </p:nvSpPr>
        <p:spPr>
          <a:xfrm>
            <a:off x="5918579" y="4334444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610845" y="3423534"/>
            <a:ext cx="360000" cy="0"/>
          </a:xfrm>
          <a:prstGeom prst="straightConnector1">
            <a:avLst/>
          </a:prstGeom>
          <a:solidFill>
            <a:srgbClr val="9AD7FF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92791" y="4702907"/>
            <a:ext cx="360000" cy="0"/>
          </a:xfrm>
          <a:prstGeom prst="straightConnector1">
            <a:avLst/>
          </a:prstGeom>
          <a:solidFill>
            <a:srgbClr val="9AD7FF"/>
          </a:solidFill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44438" y="456469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P5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697639" y="331066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P4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697639" y="456469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P5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9074" y="5420555"/>
            <a:ext cx="51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ROI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056365" y="5414469"/>
            <a:ext cx="4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fc1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188577" y="5411188"/>
            <a:ext cx="4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fc2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93612" y="5427062"/>
            <a:ext cx="51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ROI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111031" y="5420976"/>
            <a:ext cx="4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fc1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8072299" y="5417695"/>
            <a:ext cx="4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fc2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629905" y="6048445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</a:t>
            </a:r>
            <a:r>
              <a:rPr lang="en-US" altLang="zh-CN" dirty="0" smtClean="0"/>
              <a:t>efore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fc1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049452" y="6050982"/>
            <a:ext cx="96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</a:t>
            </a:r>
            <a:r>
              <a:rPr lang="en-US" altLang="zh-CN" dirty="0" smtClean="0"/>
              <a:t>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fc1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2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ooling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Ablations</a:t>
            </a:r>
          </a:p>
          <a:p>
            <a:pPr lvl="1"/>
            <a:r>
              <a:rPr lang="en-US" altLang="zh-CN" dirty="0" smtClean="0"/>
              <a:t>Location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r>
              <a:rPr lang="en-US" altLang="zh-CN" dirty="0" smtClean="0"/>
              <a:t>Operation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86121"/>
              </p:ext>
            </p:extLst>
          </p:nvPr>
        </p:nvGraphicFramePr>
        <p:xfrm>
          <a:off x="1388670" y="2685850"/>
          <a:ext cx="60719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9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(M)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Before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fc1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35.7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37.3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After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fc1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36.3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37.9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955497"/>
              </p:ext>
            </p:extLst>
          </p:nvPr>
        </p:nvGraphicFramePr>
        <p:xfrm>
          <a:off x="1388670" y="4431406"/>
          <a:ext cx="60719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9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(M)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37.9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8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Bottom-up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Results: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Detailed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72176"/>
              </p:ext>
            </p:extLst>
          </p:nvPr>
        </p:nvGraphicFramePr>
        <p:xfrm>
          <a:off x="628648" y="2241534"/>
          <a:ext cx="78867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25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85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34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13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(M)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+1.9/+1.8/+0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+BN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+0.4/+0.7/+2.1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</a:t>
                      </a:r>
                      <a:r>
                        <a:rPr lang="en-US" altLang="zh-CN" dirty="0" err="1" smtClean="0"/>
                        <a:t>ada</a:t>
                      </a:r>
                      <a:r>
                        <a:rPr lang="en-US" altLang="zh-CN" dirty="0" smtClean="0"/>
                        <a:t>.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feat.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pooling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+0.6/+0.7/+0.8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+feat.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augmentation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36.9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40.6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+0.6/+1.0/+1.1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85400"/>
              </p:ext>
            </p:extLst>
          </p:nvPr>
        </p:nvGraphicFramePr>
        <p:xfrm>
          <a:off x="1561044" y="4985913"/>
          <a:ext cx="60219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3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00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9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91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39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AP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0.75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+0.8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+1.1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+1.4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+1.1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+0.9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Results: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Detailed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98260"/>
              </p:ext>
            </p:extLst>
          </p:nvPr>
        </p:nvGraphicFramePr>
        <p:xfrm>
          <a:off x="628648" y="2268822"/>
          <a:ext cx="78867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19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35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34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13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(M)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+1.9/+1.8/+0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+BN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+0.4/+0.7/+2.1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</a:t>
                      </a:r>
                      <a:r>
                        <a:rPr lang="en-US" altLang="zh-CN" dirty="0" err="1" smtClean="0"/>
                        <a:t>ada</a:t>
                      </a:r>
                      <a:r>
                        <a:rPr lang="en-US" altLang="zh-CN" dirty="0" smtClean="0"/>
                        <a:t>.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feat.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pooling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+0.6/+0.7/+0.8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+feat.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augmentation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+0.6/+1.0/+1.1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+FC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augmentation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37.6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+0.7/-/-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58129"/>
              </p:ext>
            </p:extLst>
          </p:nvPr>
        </p:nvGraphicFramePr>
        <p:xfrm>
          <a:off x="1561041" y="5337972"/>
          <a:ext cx="602191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3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00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9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91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39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AP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0.75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+0.6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+0.7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736" y="365126"/>
            <a:ext cx="895077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FC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ugmentation</a:t>
            </a:r>
            <a:r>
              <a:rPr lang="zh-CN" altLang="en-US" dirty="0" smtClean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ask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rediction</a:t>
            </a:r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Heavier</a:t>
            </a:r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US" altLang="zh-CN" dirty="0" smtClean="0"/>
              <a:t>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fully-connected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T</a:t>
            </a:r>
            <a:r>
              <a:rPr lang="en-US" altLang="zh-CN" sz="1200" dirty="0"/>
              <a:t>.</a:t>
            </a:r>
            <a:r>
              <a:rPr lang="en-US" sz="1200" dirty="0" smtClean="0"/>
              <a:t> Lin</a:t>
            </a:r>
            <a:r>
              <a:rPr lang="en-US" altLang="zh-CN" sz="1200" dirty="0" smtClean="0"/>
              <a:t>,</a:t>
            </a:r>
            <a:r>
              <a:rPr lang="en-US" sz="1200" dirty="0" smtClean="0"/>
              <a:t> P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Goyal</a:t>
            </a:r>
            <a:r>
              <a:rPr lang="en-US" altLang="zh-CN" sz="1200" dirty="0" smtClean="0"/>
              <a:t>,</a:t>
            </a:r>
            <a:r>
              <a:rPr lang="en-US" sz="1200" dirty="0" smtClean="0"/>
              <a:t> R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 smtClean="0"/>
              <a:t>Girshick</a:t>
            </a:r>
            <a:r>
              <a:rPr lang="en-US" altLang="zh-CN" sz="1200" dirty="0" smtClean="0"/>
              <a:t>,</a:t>
            </a:r>
            <a:r>
              <a:rPr lang="en-US" sz="1200" dirty="0" smtClean="0"/>
              <a:t> K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He</a:t>
            </a:r>
            <a:r>
              <a:rPr lang="en-US" altLang="zh-CN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/>
              <a:t>Piotr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.</a:t>
            </a:r>
            <a:r>
              <a:rPr lang="zh-CN" altLang="en-US" sz="1200" dirty="0" smtClean="0"/>
              <a:t> </a:t>
            </a:r>
            <a:r>
              <a:rPr lang="en-US" sz="1200" dirty="0"/>
              <a:t>Focal Loss for Dense Object Detection</a:t>
            </a:r>
            <a:r>
              <a:rPr lang="en-US" altLang="zh-CN" sz="1200" dirty="0" smtClean="0"/>
              <a:t>. </a:t>
            </a:r>
            <a:r>
              <a:rPr lang="en-US" altLang="zh-CN" sz="1200" i="1" dirty="0" smtClean="0"/>
              <a:t>ICCV</a:t>
            </a:r>
            <a:r>
              <a:rPr lang="en-US" altLang="zh-CN" sz="1200" dirty="0" smtClean="0"/>
              <a:t>, </a:t>
            </a:r>
            <a:r>
              <a:rPr lang="en-US" altLang="zh-CN" sz="1200" dirty="0"/>
              <a:t>2017</a:t>
            </a:r>
            <a:r>
              <a:rPr lang="en-US" altLang="zh-CN" sz="1200" dirty="0" smtClean="0"/>
              <a:t>.</a:t>
            </a:r>
          </a:p>
          <a:p>
            <a:r>
              <a:rPr lang="en-US" altLang="zh-CN" sz="1200" dirty="0" smtClean="0"/>
              <a:t>S. </a:t>
            </a:r>
            <a:r>
              <a:rPr lang="en-US" altLang="zh-CN" sz="1200" dirty="0"/>
              <a:t>Ren, </a:t>
            </a:r>
            <a:r>
              <a:rPr lang="en-US" altLang="zh-CN" sz="1200" dirty="0" smtClean="0"/>
              <a:t>K. </a:t>
            </a:r>
            <a:r>
              <a:rPr lang="en-US" altLang="zh-CN" sz="1200" dirty="0"/>
              <a:t>He, </a:t>
            </a:r>
            <a:r>
              <a:rPr lang="en-US" altLang="zh-CN" sz="1200" dirty="0" smtClean="0"/>
              <a:t>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, </a:t>
            </a:r>
            <a:r>
              <a:rPr lang="en-US" altLang="zh-CN" sz="1200" dirty="0" smtClean="0"/>
              <a:t>X. </a:t>
            </a:r>
            <a:r>
              <a:rPr lang="en-US" altLang="zh-CN" sz="1200" dirty="0"/>
              <a:t>Zhang, </a:t>
            </a:r>
            <a:r>
              <a:rPr lang="en-US" altLang="zh-CN" sz="1200" dirty="0" smtClean="0"/>
              <a:t>J. Sun.</a:t>
            </a:r>
            <a:r>
              <a:rPr lang="zh-CN" altLang="en-US" sz="1200" dirty="0" smtClean="0"/>
              <a:t> </a:t>
            </a:r>
            <a:r>
              <a:rPr lang="en-US" altLang="zh-CN" sz="1200" dirty="0"/>
              <a:t>Object Detection Networks on Convolutional Feature </a:t>
            </a:r>
            <a:r>
              <a:rPr lang="en-US" altLang="zh-CN" sz="1200" dirty="0" smtClean="0"/>
              <a:t>Maps.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TPAMI.</a:t>
            </a:r>
            <a:endParaRPr lang="en-US" altLang="zh-CN" sz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043105" y="2656065"/>
            <a:ext cx="3622481" cy="1713685"/>
            <a:chOff x="1500498" y="2415164"/>
            <a:chExt cx="3622481" cy="1713685"/>
          </a:xfrm>
        </p:grpSpPr>
        <p:grpSp>
          <p:nvGrpSpPr>
            <p:cNvPr id="5" name="Group 4"/>
            <p:cNvGrpSpPr/>
            <p:nvPr/>
          </p:nvGrpSpPr>
          <p:grpSpPr>
            <a:xfrm>
              <a:off x="1500498" y="2415164"/>
              <a:ext cx="528954" cy="1713685"/>
              <a:chOff x="635084" y="2251878"/>
              <a:chExt cx="528954" cy="1713685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635084" y="2918079"/>
                <a:ext cx="429198" cy="1047484"/>
              </a:xfrm>
              <a:prstGeom prst="cube">
                <a:avLst>
                  <a:gd name="adj" fmla="val 66829"/>
                </a:avLst>
              </a:prstGeom>
              <a:solidFill>
                <a:srgbClr val="9AD7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6396" y="2251878"/>
                <a:ext cx="517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/>
                  <a:t>ROI</a:t>
                </a:r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>
              <a:off x="1824360" y="3605107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/>
            <p:cNvSpPr/>
            <p:nvPr/>
          </p:nvSpPr>
          <p:spPr>
            <a:xfrm>
              <a:off x="2237806" y="3081365"/>
              <a:ext cx="429197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Cube 11"/>
            <p:cNvSpPr/>
            <p:nvPr/>
          </p:nvSpPr>
          <p:spPr>
            <a:xfrm>
              <a:off x="3712420" y="3081365"/>
              <a:ext cx="429197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3" name="Cube 12"/>
            <p:cNvSpPr/>
            <p:nvPr/>
          </p:nvSpPr>
          <p:spPr>
            <a:xfrm>
              <a:off x="2975113" y="3081365"/>
              <a:ext cx="429197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Cube 13"/>
            <p:cNvSpPr/>
            <p:nvPr/>
          </p:nvSpPr>
          <p:spPr>
            <a:xfrm>
              <a:off x="4449727" y="3081365"/>
              <a:ext cx="429197" cy="1047484"/>
            </a:xfrm>
            <a:prstGeom prst="cube">
              <a:avLst>
                <a:gd name="adj" fmla="val 66829"/>
              </a:avLst>
            </a:prstGeom>
            <a:solidFill>
              <a:srgbClr val="9AD7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542986" y="3605107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57105" y="3605107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998939" y="3605107"/>
              <a:ext cx="360000" cy="0"/>
            </a:xfrm>
            <a:prstGeom prst="straightConnector1">
              <a:avLst/>
            </a:prstGeom>
            <a:solidFill>
              <a:srgbClr val="9AD7FF"/>
            </a:solidFill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138220" y="2415164"/>
              <a:ext cx="74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conv1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63989" y="2415164"/>
              <a:ext cx="74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33435" y="2415164"/>
              <a:ext cx="74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conv3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81237" y="2415164"/>
              <a:ext cx="74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</a:t>
              </a:r>
              <a:r>
                <a:rPr lang="en-US" altLang="zh-CN" dirty="0" smtClean="0"/>
                <a:t>4</a:t>
              </a:r>
              <a:endParaRPr lang="en-US" dirty="0"/>
            </a:p>
          </p:txBody>
        </p:sp>
      </p:grpSp>
      <p:sp>
        <p:nvSpPr>
          <p:cNvPr id="27" name="Cube 26"/>
          <p:cNvSpPr/>
          <p:nvPr/>
        </p:nvSpPr>
        <p:spPr>
          <a:xfrm>
            <a:off x="5924543" y="3133537"/>
            <a:ext cx="471698" cy="467700"/>
          </a:xfrm>
          <a:prstGeom prst="cube">
            <a:avLst>
              <a:gd name="adj" fmla="val 80371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8" name="TextBox 27"/>
          <p:cNvSpPr txBox="1"/>
          <p:nvPr/>
        </p:nvSpPr>
        <p:spPr>
          <a:xfrm>
            <a:off x="5912975" y="476567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mtClean="0"/>
              <a:t>class</a:t>
            </a:r>
            <a:endParaRPr lang="en-US" dirty="0"/>
          </a:p>
        </p:txBody>
      </p: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>
            <a:off x="5301423" y="3846008"/>
            <a:ext cx="36000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 noChangeAspect="1"/>
          </p:cNvCxnSpPr>
          <p:nvPr/>
        </p:nvCxnSpPr>
        <p:spPr>
          <a:xfrm flipV="1">
            <a:off x="5306862" y="3475894"/>
            <a:ext cx="360000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be 32"/>
          <p:cNvSpPr/>
          <p:nvPr/>
        </p:nvSpPr>
        <p:spPr>
          <a:xfrm>
            <a:off x="5852112" y="3845901"/>
            <a:ext cx="842553" cy="829839"/>
          </a:xfrm>
          <a:prstGeom prst="cube">
            <a:avLst>
              <a:gd name="adj" fmla="val 86248"/>
            </a:avLst>
          </a:prstGeom>
          <a:solidFill>
            <a:srgbClr val="9AD7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4" name="TextBox 33"/>
          <p:cNvSpPr txBox="1"/>
          <p:nvPr/>
        </p:nvSpPr>
        <p:spPr>
          <a:xfrm>
            <a:off x="5672671" y="2450509"/>
            <a:ext cx="115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 smtClean="0"/>
              <a:t>Bbox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regression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Heavier</a:t>
            </a:r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US" altLang="zh-CN" dirty="0" smtClean="0"/>
              <a:t>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Results: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2212"/>
              </p:ext>
            </p:extLst>
          </p:nvPr>
        </p:nvGraphicFramePr>
        <p:xfrm>
          <a:off x="807522" y="2330125"/>
          <a:ext cx="770782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89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64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(M)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+1.9/+1.8/+0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+BN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+0.4/+0.7/+2.1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</a:t>
                      </a:r>
                      <a:r>
                        <a:rPr lang="en-US" altLang="zh-CN" dirty="0" err="1" smtClean="0"/>
                        <a:t>ada</a:t>
                      </a:r>
                      <a:r>
                        <a:rPr lang="en-US" altLang="zh-CN" dirty="0" smtClean="0"/>
                        <a:t>.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feat.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pooling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+0.6/+0.7/+0.8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+feat.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augmentation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+0.6/+1.0/+1.1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+FC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augmentation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+0.7/0/-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+heavier</a:t>
                      </a:r>
                      <a:r>
                        <a:rPr lang="zh-CN" alt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head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37.8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42.1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39.2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+0.2/+1.5/+0.2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PANet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Results: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69726"/>
              </p:ext>
            </p:extLst>
          </p:nvPr>
        </p:nvGraphicFramePr>
        <p:xfrm>
          <a:off x="807522" y="2632057"/>
          <a:ext cx="77078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89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64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(M)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err="1" smtClean="0"/>
                        <a:t>PANet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37.8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42.1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39.2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+4.4/+5.7/+4.2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altLang="zh-CN" dirty="0" smtClean="0"/>
              <a:t>Improvements</a:t>
            </a:r>
          </a:p>
          <a:p>
            <a:pPr lvl="1"/>
            <a:r>
              <a:rPr lang="en-US" altLang="zh-CN" dirty="0" smtClean="0"/>
              <a:t>Instance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Segmentation</a:t>
            </a:r>
          </a:p>
          <a:p>
            <a:pPr lvl="2"/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9.1%</a:t>
            </a:r>
            <a:r>
              <a:rPr lang="zh-CN" altLang="en-US" dirty="0" smtClean="0"/>
              <a:t> </a:t>
            </a:r>
            <a:r>
              <a:rPr lang="en-US" altLang="zh-CN" dirty="0" smtClean="0"/>
              <a:t>absolute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24%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</a:p>
          <a:p>
            <a:pPr lvl="1"/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endParaRPr lang="en-US" altLang="zh-CN" dirty="0"/>
          </a:p>
          <a:p>
            <a:pPr lvl="2"/>
            <a:r>
              <a:rPr lang="en-US" altLang="zh-CN" dirty="0" smtClean="0">
                <a:solidFill>
                  <a:srgbClr val="FF0000"/>
                </a:solidFill>
              </a:rPr>
              <a:t>9.5%</a:t>
            </a:r>
            <a:r>
              <a:rPr lang="zh-CN" altLang="en-US" dirty="0" smtClean="0"/>
              <a:t> </a:t>
            </a:r>
            <a:r>
              <a:rPr lang="en-US" altLang="zh-CN" dirty="0" smtClean="0"/>
              <a:t>absolute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22%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</a:p>
          <a:p>
            <a:pPr lvl="2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Y. Li, H. Qi, J. Dai, X. Ji, and Y. Wei. Fully convolutional instance-aware semantic segmentation. </a:t>
            </a:r>
            <a:r>
              <a:rPr lang="en-US" altLang="zh-CN" sz="1200" i="1" dirty="0" smtClean="0"/>
              <a:t>CVPR</a:t>
            </a:r>
            <a:r>
              <a:rPr lang="en-US" sz="1200" dirty="0" smtClean="0"/>
              <a:t>, 201</a:t>
            </a:r>
            <a:r>
              <a:rPr lang="en-US" altLang="zh-CN" sz="1200" dirty="0" smtClean="0"/>
              <a:t>7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J</a:t>
            </a:r>
            <a:r>
              <a:rPr lang="en-US" sz="1200" dirty="0"/>
              <a:t>. Dai, K. He, and J. Sun. Instance-aware semantic </a:t>
            </a:r>
            <a:r>
              <a:rPr lang="en-US" sz="1200" dirty="0" smtClean="0"/>
              <a:t>segmentation </a:t>
            </a:r>
            <a:r>
              <a:rPr lang="en-US" sz="1200" dirty="0"/>
              <a:t>via multi-task network cascades. </a:t>
            </a:r>
            <a:r>
              <a:rPr lang="en-US" sz="1200" i="1" dirty="0"/>
              <a:t>CVPR</a:t>
            </a:r>
            <a:r>
              <a:rPr lang="en-US" sz="1200" dirty="0"/>
              <a:t>, 2016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J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Huang, </a:t>
            </a:r>
            <a:r>
              <a:rPr lang="en-US" sz="1200" dirty="0" smtClean="0"/>
              <a:t>V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Rathod</a:t>
            </a:r>
            <a:r>
              <a:rPr lang="en-US" sz="1200" dirty="0"/>
              <a:t>, </a:t>
            </a:r>
            <a:r>
              <a:rPr lang="en-US" sz="1200" dirty="0" smtClean="0"/>
              <a:t>C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Sun, </a:t>
            </a:r>
            <a:r>
              <a:rPr lang="en-US" sz="1200" dirty="0" smtClean="0"/>
              <a:t>M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Zhu, </a:t>
            </a:r>
            <a:r>
              <a:rPr lang="en-US" sz="1200" dirty="0" smtClean="0"/>
              <a:t>A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Korattikara</a:t>
            </a:r>
            <a:r>
              <a:rPr lang="en-US" sz="1200" dirty="0"/>
              <a:t>, </a:t>
            </a:r>
            <a:r>
              <a:rPr lang="en-US" sz="1200" dirty="0" smtClean="0"/>
              <a:t>A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Fathi</a:t>
            </a:r>
            <a:r>
              <a:rPr lang="en-US" sz="1200" dirty="0"/>
              <a:t>, </a:t>
            </a:r>
            <a:r>
              <a:rPr lang="en-US" sz="1200" dirty="0" smtClean="0"/>
              <a:t>I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Fischer, </a:t>
            </a:r>
            <a:r>
              <a:rPr lang="en-US" sz="1200" dirty="0" smtClean="0"/>
              <a:t>Z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Wojna</a:t>
            </a:r>
            <a:r>
              <a:rPr lang="en-US" sz="1200" dirty="0"/>
              <a:t>, </a:t>
            </a:r>
            <a:r>
              <a:rPr lang="en-US" sz="1200" dirty="0" smtClean="0"/>
              <a:t>Y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Song, </a:t>
            </a:r>
            <a:r>
              <a:rPr lang="en-US" sz="1200" dirty="0" smtClean="0"/>
              <a:t>S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 err="1"/>
              <a:t>Guadarrama</a:t>
            </a:r>
            <a:r>
              <a:rPr lang="en-US" sz="1200" dirty="0"/>
              <a:t>, </a:t>
            </a:r>
            <a:r>
              <a:rPr lang="en-US" sz="1200" dirty="0" smtClean="0"/>
              <a:t>K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Murphy</a:t>
            </a:r>
            <a:r>
              <a:rPr lang="en-US" altLang="zh-CN" sz="1200" dirty="0" smtClean="0"/>
              <a:t>.</a:t>
            </a:r>
            <a:r>
              <a:rPr lang="zh-CN" altLang="en-US" sz="1200" dirty="0"/>
              <a:t> </a:t>
            </a:r>
            <a:r>
              <a:rPr lang="en-US" altLang="zh-CN" sz="1200" dirty="0" smtClean="0"/>
              <a:t>Speed/accuracy </a:t>
            </a:r>
            <a:r>
              <a:rPr lang="en-US" altLang="zh-CN" sz="1200" dirty="0"/>
              <a:t>trade-offs for modern convolutional object </a:t>
            </a:r>
            <a:r>
              <a:rPr lang="en-US" altLang="zh-CN" sz="1200" dirty="0" smtClean="0"/>
              <a:t>detectors.</a:t>
            </a:r>
            <a:r>
              <a:rPr lang="zh-CN" altLang="en-US" sz="1200" dirty="0" smtClean="0"/>
              <a:t> </a:t>
            </a:r>
            <a:r>
              <a:rPr lang="en-US" altLang="zh-CN" sz="1200" i="1" dirty="0" smtClean="0"/>
              <a:t>CVPR</a:t>
            </a:r>
            <a:r>
              <a:rPr lang="en-US" altLang="zh-CN" sz="1200" dirty="0" smtClean="0"/>
              <a:t>,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2017</a:t>
            </a:r>
            <a:endParaRPr lang="en-US" sz="1200" dirty="0" smtClean="0"/>
          </a:p>
          <a:p>
            <a:r>
              <a:rPr lang="en-US" altLang="zh-CN" sz="1200" dirty="0"/>
              <a:t>K. He, G. </a:t>
            </a:r>
            <a:r>
              <a:rPr lang="en-US" altLang="zh-CN" sz="1200" dirty="0" err="1"/>
              <a:t>Gkioxari</a:t>
            </a:r>
            <a:r>
              <a:rPr lang="en-US" altLang="zh-CN" sz="1200" dirty="0"/>
              <a:t>, 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and 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. </a:t>
            </a:r>
            <a:r>
              <a:rPr lang="zh-CN" altLang="en-US" sz="1200" dirty="0"/>
              <a:t> </a:t>
            </a:r>
            <a:r>
              <a:rPr lang="en-US" altLang="zh-CN" sz="1200" dirty="0"/>
              <a:t>Mask R-CNN. </a:t>
            </a:r>
            <a:r>
              <a:rPr lang="en-US" altLang="zh-CN" sz="1200" i="1" dirty="0" smtClean="0"/>
              <a:t>ICCV</a:t>
            </a:r>
            <a:r>
              <a:rPr lang="en-US" altLang="zh-CN" sz="1200" dirty="0" smtClean="0"/>
              <a:t>, </a:t>
            </a:r>
            <a:r>
              <a:rPr lang="en-US" altLang="zh-CN" sz="1200" dirty="0"/>
              <a:t>2017</a:t>
            </a:r>
            <a:r>
              <a:rPr lang="en-US" altLang="zh-CN" sz="1200" dirty="0" smtClean="0"/>
              <a:t>.</a:t>
            </a:r>
            <a:endParaRPr lang="en-US" altLang="zh-CN" sz="12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185806"/>
              </p:ext>
            </p:extLst>
          </p:nvPr>
        </p:nvGraphicFramePr>
        <p:xfrm>
          <a:off x="483604" y="1307829"/>
          <a:ext cx="4080259" cy="258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5949"/>
              </p:ext>
            </p:extLst>
          </p:nvPr>
        </p:nvGraphicFramePr>
        <p:xfrm>
          <a:off x="4563863" y="1307829"/>
          <a:ext cx="4080259" cy="258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/>
              <a:t>T</a:t>
            </a:r>
            <a:r>
              <a:rPr lang="en-US" altLang="zh-CN" dirty="0" smtClean="0"/>
              <a:t>ricks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DCN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Multi-scale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</a:p>
          <a:p>
            <a:pPr lvl="1"/>
            <a:r>
              <a:rPr lang="en-US" altLang="zh-CN" dirty="0" smtClean="0"/>
              <a:t>Shorter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600,</a:t>
            </a:r>
            <a:r>
              <a:rPr lang="zh-CN" altLang="en-US" dirty="0" smtClean="0"/>
              <a:t> </a:t>
            </a:r>
            <a:r>
              <a:rPr lang="en-US" altLang="zh-CN" dirty="0" smtClean="0"/>
              <a:t>800,</a:t>
            </a:r>
            <a:r>
              <a:rPr lang="zh-CN" altLang="en-US" dirty="0" smtClean="0"/>
              <a:t> </a:t>
            </a:r>
            <a:r>
              <a:rPr lang="en-US" altLang="zh-CN" dirty="0" smtClean="0"/>
              <a:t>1000,</a:t>
            </a:r>
            <a:r>
              <a:rPr lang="zh-CN" altLang="en-US" dirty="0" smtClean="0"/>
              <a:t> </a:t>
            </a:r>
            <a:r>
              <a:rPr lang="en-US" altLang="zh-CN" dirty="0" smtClean="0"/>
              <a:t>1200</a:t>
            </a:r>
          </a:p>
          <a:p>
            <a:pPr lvl="1"/>
            <a:r>
              <a:rPr lang="en-US" altLang="zh-CN" dirty="0" smtClean="0"/>
              <a:t>Longer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1400</a:t>
            </a:r>
          </a:p>
          <a:p>
            <a:r>
              <a:rPr lang="en-US" altLang="zh-CN" dirty="0" smtClean="0"/>
              <a:t>Horizontal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flip</a:t>
            </a:r>
          </a:p>
          <a:p>
            <a:r>
              <a:rPr lang="en-US" altLang="zh-CN" dirty="0" smtClean="0"/>
              <a:t>Mask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voting</a:t>
            </a:r>
          </a:p>
          <a:p>
            <a:r>
              <a:rPr lang="en-US" altLang="zh-CN" dirty="0"/>
              <a:t>Deformable</a:t>
            </a:r>
            <a:r>
              <a:rPr lang="zh-CN" altLang="en-US" dirty="0"/>
              <a:t> </a:t>
            </a:r>
            <a:r>
              <a:rPr lang="en-US" altLang="zh-CN" dirty="0"/>
              <a:t>Convolutional</a:t>
            </a:r>
            <a:r>
              <a:rPr lang="zh-CN" altLang="en-US" dirty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(DCN)</a:t>
            </a:r>
          </a:p>
          <a:p>
            <a:pPr lvl="1"/>
            <a:r>
              <a:rPr lang="en-US" altLang="zh-CN" dirty="0" smtClean="0"/>
              <a:t>Simply</a:t>
            </a:r>
            <a:r>
              <a:rPr lang="zh-CN" altLang="en-US" dirty="0" smtClean="0"/>
              <a:t> </a:t>
            </a:r>
            <a:r>
              <a:rPr lang="en-US" altLang="zh-CN" dirty="0" smtClean="0"/>
              <a:t>follow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paper</a:t>
            </a:r>
          </a:p>
          <a:p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hackings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 smtClean="0"/>
              <a:t>J. Dai, H. Qi, Y. </a:t>
            </a:r>
            <a:r>
              <a:rPr lang="en-US" altLang="zh-CN" sz="1200" dirty="0" err="1" smtClean="0"/>
              <a:t>Xiong</a:t>
            </a:r>
            <a:r>
              <a:rPr lang="en-US" altLang="zh-CN" sz="1200" dirty="0" smtClean="0"/>
              <a:t>, Y. Li, G. Zhang, H. Hu, and Y. Wei.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Deformable Convolutional Networks.</a:t>
            </a:r>
            <a:r>
              <a:rPr lang="zh-CN" altLang="en-US" sz="1200" dirty="0" smtClean="0"/>
              <a:t> </a:t>
            </a:r>
            <a:r>
              <a:rPr lang="en-US" altLang="zh-CN" sz="1200" i="1" dirty="0" smtClean="0"/>
              <a:t>ICCV</a:t>
            </a:r>
            <a:r>
              <a:rPr lang="en-US" altLang="zh-CN" sz="1200" dirty="0" smtClean="0"/>
              <a:t>,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247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Tricks &amp; DCN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4357"/>
              </p:ext>
            </p:extLst>
          </p:nvPr>
        </p:nvGraphicFramePr>
        <p:xfrm>
          <a:off x="807522" y="2330125"/>
          <a:ext cx="77078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89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64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Mask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(M)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Bbox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33.4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 err="1" smtClean="0"/>
                        <a:t>PANet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37.8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42.1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39.2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+4.4/+5.7/+4.2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+DCN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39.1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43.7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42.6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+1.3/+1.6/+3.4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+testing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tricks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41.6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44.2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43.6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+2.5/+0.5/+1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0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11" y="1452092"/>
            <a:ext cx="4363300" cy="360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61" y="1451561"/>
            <a:ext cx="4361000" cy="3600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34300"/>
              </p:ext>
            </p:extLst>
          </p:nvPr>
        </p:nvGraphicFramePr>
        <p:xfrm>
          <a:off x="1917303" y="5396316"/>
          <a:ext cx="530939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8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Error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Sim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-1.2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-0.3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-2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rgbClr val="FF0000"/>
                          </a:solidFill>
                        </a:rPr>
                        <a:t>-1.9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Resnet-50</a:t>
            </a:r>
          </a:p>
          <a:p>
            <a:pPr lvl="1"/>
            <a:r>
              <a:rPr lang="en-US" altLang="zh-CN" dirty="0" smtClean="0"/>
              <a:t>Mask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AP: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41.6</a:t>
            </a:r>
            <a:r>
              <a:rPr lang="zh-CN" altLang="en-US" dirty="0" smtClean="0"/>
              <a:t> </a:t>
            </a:r>
            <a:r>
              <a:rPr lang="en-US" altLang="zh-CN" dirty="0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Champion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2016:</a:t>
            </a:r>
            <a:r>
              <a:rPr lang="zh-CN" altLang="en-US" dirty="0" smtClean="0"/>
              <a:t> </a:t>
            </a:r>
            <a:r>
              <a:rPr lang="en-US" altLang="zh-CN" dirty="0" smtClean="0"/>
              <a:t>37.6</a:t>
            </a:r>
            <a:r>
              <a:rPr lang="zh-CN" altLang="en-US" dirty="0" smtClean="0"/>
              <a:t> </a:t>
            </a:r>
            <a:r>
              <a:rPr lang="en-US" altLang="zh-CN" dirty="0" smtClean="0"/>
              <a:t>(6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Resnet-101)</a:t>
            </a:r>
          </a:p>
          <a:p>
            <a:pPr lvl="1"/>
            <a:r>
              <a:rPr lang="en-US" altLang="zh-CN" dirty="0" err="1" smtClean="0"/>
              <a:t>Bbox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AP: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45.8</a:t>
            </a:r>
            <a:r>
              <a:rPr lang="zh-CN" altLang="en-US" dirty="0" smtClean="0"/>
              <a:t> </a:t>
            </a:r>
            <a:r>
              <a:rPr lang="en-US" altLang="zh-CN" dirty="0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Champion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2016:</a:t>
            </a:r>
            <a:r>
              <a:rPr lang="zh-CN" altLang="en-US" dirty="0" smtClean="0"/>
              <a:t> </a:t>
            </a:r>
            <a:r>
              <a:rPr lang="en-US" altLang="zh-CN" dirty="0" smtClean="0"/>
              <a:t>41.6</a:t>
            </a:r>
            <a:r>
              <a:rPr lang="zh-CN" altLang="en-US" dirty="0" smtClean="0"/>
              <a:t> </a:t>
            </a:r>
            <a:r>
              <a:rPr lang="en-US" altLang="zh-CN" dirty="0" smtClean="0"/>
              <a:t>(3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Inception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Resnet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Resnet</a:t>
            </a:r>
            <a:r>
              <a:rPr lang="en-US" altLang="zh-CN" dirty="0"/>
              <a:t>-</a:t>
            </a:r>
            <a:r>
              <a:rPr lang="en-US" altLang="zh-CN" dirty="0" smtClean="0"/>
              <a:t>101)</a:t>
            </a:r>
          </a:p>
          <a:p>
            <a:r>
              <a:rPr lang="en-US" altLang="zh-CN" dirty="0" smtClean="0"/>
              <a:t>Larger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models</a:t>
            </a:r>
          </a:p>
          <a:p>
            <a:pPr lvl="1"/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AP:</a:t>
            </a:r>
            <a:r>
              <a:rPr lang="zh-CN" altLang="en-US" dirty="0"/>
              <a:t> </a:t>
            </a:r>
            <a:r>
              <a:rPr lang="en-US" altLang="zh-CN" dirty="0" smtClean="0"/>
              <a:t>44.2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44.4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post-comp.,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w/o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crop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training</a:t>
            </a:r>
            <a:r>
              <a:rPr lang="en-US" altLang="zh-CN" dirty="0" smtClean="0"/>
              <a:t>);</a:t>
            </a:r>
          </a:p>
          <a:p>
            <a:pPr lvl="1"/>
            <a:r>
              <a:rPr lang="en-US" altLang="zh-CN" dirty="0" err="1" smtClean="0"/>
              <a:t>Bbox</a:t>
            </a:r>
            <a:r>
              <a:rPr lang="zh-CN" altLang="en-US" dirty="0" smtClean="0"/>
              <a:t> </a:t>
            </a:r>
            <a:r>
              <a:rPr lang="en-US" altLang="zh-CN" dirty="0"/>
              <a:t>AP:</a:t>
            </a:r>
            <a:r>
              <a:rPr lang="zh-CN" altLang="en-US" dirty="0"/>
              <a:t> </a:t>
            </a:r>
            <a:r>
              <a:rPr lang="en-US" altLang="zh-CN" dirty="0" smtClean="0"/>
              <a:t>48.6</a:t>
            </a:r>
            <a:r>
              <a:rPr lang="zh-CN" altLang="en-US" dirty="0" smtClean="0"/>
              <a:t> 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48.7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post-comp.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w/o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crop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training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 lvl="1"/>
            <a:r>
              <a:rPr lang="en-US" altLang="zh-CN" dirty="0" smtClean="0"/>
              <a:t>Models</a:t>
            </a:r>
            <a:endParaRPr lang="en-US" altLang="zh-CN" dirty="0"/>
          </a:p>
          <a:p>
            <a:pPr lvl="2"/>
            <a:r>
              <a:rPr lang="en-US" altLang="zh-CN" dirty="0" smtClean="0"/>
              <a:t>Resnext-101</a:t>
            </a:r>
            <a:r>
              <a:rPr lang="zh-CN" altLang="en-US" dirty="0" smtClean="0"/>
              <a:t> </a:t>
            </a:r>
            <a:r>
              <a:rPr lang="en-US" altLang="zh-CN" dirty="0" smtClean="0"/>
              <a:t>(64</a:t>
            </a:r>
            <a:r>
              <a:rPr lang="zh-CN" altLang="en-US" dirty="0" smtClean="0"/>
              <a:t>*</a:t>
            </a:r>
            <a:r>
              <a:rPr lang="en-US" altLang="zh-CN" dirty="0" smtClean="0"/>
              <a:t>4d)</a:t>
            </a:r>
          </a:p>
          <a:p>
            <a:pPr lvl="2"/>
            <a:r>
              <a:rPr lang="en-US" dirty="0"/>
              <a:t>SE-ResNext-101 (32*4d) </a:t>
            </a:r>
            <a:endParaRPr lang="en-US" dirty="0" smtClean="0"/>
          </a:p>
          <a:p>
            <a:pPr lvl="2"/>
            <a:r>
              <a:rPr lang="en-US" dirty="0"/>
              <a:t>Resnet-269 </a:t>
            </a:r>
            <a:endParaRPr lang="en-US" dirty="0" smtClean="0"/>
          </a:p>
          <a:p>
            <a:pPr lvl="2"/>
            <a:r>
              <a:rPr lang="en-US" altLang="zh-CN" dirty="0" err="1" smtClean="0"/>
              <a:t>SENet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 smtClean="0"/>
              <a:t>S</a:t>
            </a:r>
            <a:r>
              <a:rPr lang="en-US" altLang="zh-CN" sz="1200" dirty="0"/>
              <a:t>.</a:t>
            </a:r>
            <a:r>
              <a:rPr lang="en-US" altLang="zh-CN" sz="1200" dirty="0" smtClean="0"/>
              <a:t> </a:t>
            </a:r>
            <a:r>
              <a:rPr lang="en-US" altLang="zh-CN" sz="1200" dirty="0" err="1"/>
              <a:t>Xie</a:t>
            </a:r>
            <a:r>
              <a:rPr lang="en-US" altLang="zh-CN" sz="1200" dirty="0"/>
              <a:t>, </a:t>
            </a:r>
            <a:r>
              <a:rPr lang="en-US" altLang="zh-CN" sz="1200" dirty="0" smtClean="0"/>
              <a:t>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, </a:t>
            </a:r>
            <a:r>
              <a:rPr lang="en-US" altLang="zh-CN" sz="1200" dirty="0" smtClean="0"/>
              <a:t>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</a:t>
            </a:r>
            <a:r>
              <a:rPr lang="en-US" altLang="zh-CN" sz="1200" dirty="0" smtClean="0"/>
              <a:t>Z. </a:t>
            </a:r>
            <a:r>
              <a:rPr lang="en-US" altLang="zh-CN" sz="1200" dirty="0" err="1"/>
              <a:t>Tu</a:t>
            </a:r>
            <a:r>
              <a:rPr lang="en-US" altLang="zh-CN" sz="1200" dirty="0"/>
              <a:t>, and </a:t>
            </a:r>
            <a:r>
              <a:rPr lang="en-US" altLang="zh-CN" sz="1200" dirty="0" smtClean="0"/>
              <a:t>K. </a:t>
            </a:r>
            <a:r>
              <a:rPr lang="en-US" altLang="zh-CN" sz="1200" dirty="0"/>
              <a:t>He.</a:t>
            </a:r>
            <a:r>
              <a:rPr lang="zh-CN" altLang="en-US" sz="1200" dirty="0" smtClean="0"/>
              <a:t> </a:t>
            </a:r>
            <a:r>
              <a:rPr lang="en-US" altLang="zh-CN" sz="1200" dirty="0"/>
              <a:t>Aggregated Residual Transformations for Deep Neural Networks. </a:t>
            </a:r>
            <a:r>
              <a:rPr lang="en-US" altLang="zh-CN" sz="1200" i="1" dirty="0" smtClean="0"/>
              <a:t>CVPR</a:t>
            </a:r>
            <a:r>
              <a:rPr lang="en-US" altLang="zh-CN" sz="1200" dirty="0"/>
              <a:t>, 2017</a:t>
            </a:r>
            <a:r>
              <a:rPr lang="en-US" altLang="zh-CN" sz="1200" dirty="0" smtClean="0"/>
              <a:t>.</a:t>
            </a:r>
          </a:p>
          <a:p>
            <a:r>
              <a:rPr lang="en-US" sz="1200" dirty="0" smtClean="0"/>
              <a:t>J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Hu, L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Shen, G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Sun</a:t>
            </a:r>
            <a:r>
              <a:rPr lang="en-US" altLang="zh-CN" sz="1200" dirty="0" smtClean="0"/>
              <a:t>.</a:t>
            </a:r>
            <a:r>
              <a:rPr lang="en-US" altLang="zh-CN" sz="1200" dirty="0"/>
              <a:t> </a:t>
            </a:r>
            <a:r>
              <a:rPr lang="zh-CN" altLang="en-US" sz="1200" dirty="0"/>
              <a:t> </a:t>
            </a:r>
            <a:r>
              <a:rPr lang="en-US" altLang="zh-CN" sz="1200" dirty="0"/>
              <a:t>Squeeze-and-Excitation </a:t>
            </a:r>
            <a:r>
              <a:rPr lang="en-US" altLang="zh-CN" sz="1200" dirty="0" smtClean="0"/>
              <a:t>Networks. </a:t>
            </a:r>
            <a:r>
              <a:rPr lang="en-US" altLang="zh-CN" sz="1200" i="1" dirty="0" err="1" smtClean="0"/>
              <a:t>CoRR</a:t>
            </a:r>
            <a:r>
              <a:rPr lang="en-US" altLang="zh-CN" sz="1200" dirty="0" smtClean="0"/>
              <a:t>, </a:t>
            </a:r>
            <a:r>
              <a:rPr lang="en-US" altLang="zh-CN" sz="1200" dirty="0"/>
              <a:t>2017</a:t>
            </a:r>
            <a:r>
              <a:rPr lang="en-US" altLang="zh-CN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0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Ensemble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RPN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ResNext-101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err="1" smtClean="0"/>
              <a:t>PANet</a:t>
            </a:r>
            <a:endParaRPr lang="en-US" altLang="zh-CN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zh-CN" altLang="en-US" dirty="0" smtClean="0"/>
              <a:t> </a:t>
            </a:r>
            <a:r>
              <a:rPr lang="en-US" altLang="zh-CN" dirty="0" smtClean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ResNext-101,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dirty="0" smtClean="0"/>
              <a:t>SE-ResNext-101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SENet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Resnet-269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Diversity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initial models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seeds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w/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w/o</a:t>
            </a:r>
            <a:r>
              <a:rPr lang="zh-CN" altLang="en-US" dirty="0" smtClean="0"/>
              <a:t> </a:t>
            </a:r>
            <a:r>
              <a:rPr lang="en-US" altLang="zh-CN" dirty="0" smtClean="0"/>
              <a:t>balanced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L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Shen, </a:t>
            </a:r>
            <a:r>
              <a:rPr lang="en-US" sz="1200" dirty="0" smtClean="0"/>
              <a:t>Z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Lin, </a:t>
            </a:r>
            <a:r>
              <a:rPr lang="en-US" sz="1200" dirty="0" smtClean="0"/>
              <a:t>Q</a:t>
            </a:r>
            <a:r>
              <a:rPr lang="en-US" altLang="zh-CN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>Huang</a:t>
            </a:r>
            <a:r>
              <a:rPr lang="en-US" altLang="zh-CN" sz="1200" dirty="0" smtClean="0"/>
              <a:t>.</a:t>
            </a:r>
            <a:r>
              <a:rPr lang="zh-CN" altLang="en-US" sz="1200" dirty="0" smtClean="0"/>
              <a:t> </a:t>
            </a:r>
            <a:r>
              <a:rPr lang="en-US" altLang="zh-CN" sz="1200" dirty="0"/>
              <a:t>Relay backpropagation for effective learning of deep convolutional neural networks. </a:t>
            </a:r>
            <a:r>
              <a:rPr lang="en-US" altLang="zh-CN" sz="1200" i="1" dirty="0" smtClean="0"/>
              <a:t>ECCV</a:t>
            </a:r>
            <a:r>
              <a:rPr lang="en-US" altLang="zh-CN" sz="1200" dirty="0" smtClean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261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787425"/>
              </p:ext>
            </p:extLst>
          </p:nvPr>
        </p:nvGraphicFramePr>
        <p:xfrm>
          <a:off x="423333" y="1537495"/>
          <a:ext cx="8297334" cy="497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1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Drop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Matters</a:t>
            </a:r>
          </a:p>
          <a:p>
            <a:r>
              <a:rPr lang="en-US" altLang="zh-CN" dirty="0" smtClean="0"/>
              <a:t>Smaller model but larger image size</a:t>
            </a:r>
          </a:p>
          <a:p>
            <a:r>
              <a:rPr lang="en-US" altLang="zh-CN" dirty="0" smtClean="0"/>
              <a:t>RPN</a:t>
            </a:r>
          </a:p>
          <a:p>
            <a:pPr lvl="1"/>
            <a:r>
              <a:rPr lang="en-US" altLang="zh-CN" dirty="0" err="1" smtClean="0"/>
              <a:t>Resnet</a:t>
            </a:r>
            <a:r>
              <a:rPr lang="en-US" altLang="zh-CN" dirty="0" smtClean="0"/>
              <a:t> 50 vs </a:t>
            </a:r>
            <a:r>
              <a:rPr lang="en-US" altLang="zh-CN" dirty="0" err="1" smtClean="0"/>
              <a:t>Resnet</a:t>
            </a:r>
            <a:r>
              <a:rPr lang="en-US" altLang="zh-CN" dirty="0" smtClean="0"/>
              <a:t> 101</a:t>
            </a:r>
          </a:p>
          <a:p>
            <a:pPr lvl="1"/>
            <a:r>
              <a:rPr lang="en-US" altLang="zh-CN" dirty="0" smtClean="0"/>
              <a:t>Max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size: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1900</a:t>
            </a:r>
            <a:r>
              <a:rPr lang="zh-CN" altLang="en-US" dirty="0" smtClean="0"/>
              <a:t> </a:t>
            </a:r>
            <a:r>
              <a:rPr lang="en-US" altLang="zh-CN" dirty="0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1500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82.9</a:t>
            </a:r>
            <a:r>
              <a:rPr lang="en-US" altLang="zh-CN" dirty="0" smtClean="0"/>
              <a:t> vs 72.1 Recall @ </a:t>
            </a:r>
            <a:r>
              <a:rPr lang="en-US" altLang="zh-CN" dirty="0" err="1" smtClean="0"/>
              <a:t>IoU</a:t>
            </a:r>
            <a:r>
              <a:rPr lang="en-US" altLang="zh-CN" dirty="0" smtClean="0"/>
              <a:t> 0.5</a:t>
            </a:r>
          </a:p>
          <a:p>
            <a:r>
              <a:rPr lang="en-US" altLang="zh-CN" dirty="0" smtClean="0"/>
              <a:t>FPN-FRCNN</a:t>
            </a:r>
          </a:p>
          <a:p>
            <a:pPr lvl="1"/>
            <a:r>
              <a:rPr lang="en-US" altLang="zh-CN" dirty="0" err="1" smtClean="0"/>
              <a:t>Resnet</a:t>
            </a:r>
            <a:r>
              <a:rPr lang="en-US" altLang="zh-CN" dirty="0" smtClean="0"/>
              <a:t> 50 vs </a:t>
            </a:r>
            <a:r>
              <a:rPr lang="en-US" altLang="zh-CN" dirty="0" err="1" smtClean="0"/>
              <a:t>Resnet</a:t>
            </a:r>
            <a:r>
              <a:rPr lang="en-US" altLang="zh-CN" dirty="0" smtClean="0"/>
              <a:t> 101 </a:t>
            </a:r>
          </a:p>
          <a:p>
            <a:pPr lvl="1"/>
            <a:r>
              <a:rPr lang="en-US" altLang="zh-CN" dirty="0" smtClean="0"/>
              <a:t>Max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size: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1900</a:t>
            </a:r>
            <a:r>
              <a:rPr lang="zh-CN" altLang="en-US" dirty="0" smtClean="0"/>
              <a:t> </a:t>
            </a:r>
            <a:r>
              <a:rPr lang="en-US" altLang="zh-CN" dirty="0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1500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39.8</a:t>
            </a:r>
            <a:r>
              <a:rPr lang="en-US" altLang="zh-CN" dirty="0" smtClean="0"/>
              <a:t> vs 38.5 </a:t>
            </a:r>
            <a:r>
              <a:rPr lang="en-US" altLang="zh-CN" dirty="0" err="1"/>
              <a:t>mAP</a:t>
            </a:r>
            <a:r>
              <a:rPr lang="en-US" altLang="zh-CN" dirty="0"/>
              <a:t> @ </a:t>
            </a:r>
            <a:r>
              <a:rPr lang="en-US" altLang="zh-CN" dirty="0" err="1"/>
              <a:t>IoU</a:t>
            </a:r>
            <a:r>
              <a:rPr lang="en-US" altLang="zh-CN" dirty="0"/>
              <a:t> </a:t>
            </a:r>
            <a:r>
              <a:rPr lang="en-US" altLang="zh-CN" dirty="0" smtClean="0"/>
              <a:t>0.5</a:t>
            </a:r>
          </a:p>
          <a:p>
            <a:pPr lvl="1"/>
            <a:r>
              <a:rPr lang="en-US" altLang="zh-CN" dirty="0" err="1" smtClean="0"/>
              <a:t>Resnet</a:t>
            </a:r>
            <a:r>
              <a:rPr lang="zh-CN" altLang="en-US" dirty="0" smtClean="0"/>
              <a:t> </a:t>
            </a:r>
            <a:r>
              <a:rPr lang="en-US" altLang="zh-CN" dirty="0" smtClean="0"/>
              <a:t>50</a:t>
            </a:r>
            <a:r>
              <a:rPr lang="zh-CN" altLang="en-US" dirty="0" smtClean="0"/>
              <a:t> </a:t>
            </a:r>
            <a:r>
              <a:rPr lang="en-US" altLang="zh-CN" dirty="0" smtClean="0"/>
              <a:t>vs </a:t>
            </a:r>
            <a:r>
              <a:rPr lang="en-US" altLang="zh-CN" dirty="0"/>
              <a:t>Inception </a:t>
            </a:r>
            <a:r>
              <a:rPr lang="en-US" altLang="zh-CN" dirty="0" err="1"/>
              <a:t>Resnet</a:t>
            </a:r>
            <a:r>
              <a:rPr lang="en-US" altLang="zh-CN" dirty="0"/>
              <a:t> 50</a:t>
            </a:r>
          </a:p>
          <a:p>
            <a:pPr lvl="1"/>
            <a:r>
              <a:rPr lang="en-US" altLang="zh-CN" dirty="0" smtClean="0"/>
              <a:t>39.8</a:t>
            </a:r>
            <a:r>
              <a:rPr lang="zh-CN" altLang="en-US" dirty="0" smtClean="0"/>
              <a:t> </a:t>
            </a:r>
            <a:r>
              <a:rPr lang="en-US" altLang="zh-CN" dirty="0" smtClean="0"/>
              <a:t>vs </a:t>
            </a:r>
            <a:r>
              <a:rPr lang="en-US" altLang="zh-CN" dirty="0" smtClean="0">
                <a:solidFill>
                  <a:srgbClr val="FF0000"/>
                </a:solidFill>
              </a:rPr>
              <a:t>41.15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mAP</a:t>
            </a:r>
            <a:r>
              <a:rPr lang="en-US" altLang="zh-CN" dirty="0" smtClean="0"/>
              <a:t> @ </a:t>
            </a:r>
            <a:r>
              <a:rPr lang="en-US" altLang="zh-CN" dirty="0" err="1" smtClean="0"/>
              <a:t>IoU</a:t>
            </a:r>
            <a:r>
              <a:rPr lang="en-US" altLang="zh-CN" dirty="0" smtClean="0"/>
              <a:t> 0.5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 smtClean="0"/>
              <a:t>Slides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from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S. Liu, L. Qi, H. Qin, J. Shi, and J. </a:t>
            </a:r>
            <a:r>
              <a:rPr lang="en-US" altLang="zh-CN" sz="1200" dirty="0" err="1" smtClean="0"/>
              <a:t>Jia</a:t>
            </a:r>
            <a:r>
              <a:rPr lang="en-US" altLang="zh-CN" sz="1200" dirty="0" smtClean="0"/>
              <a:t>. LSUN2017 instance segmentation challenge winning team </a:t>
            </a:r>
            <a:r>
              <a:rPr lang="en-US" altLang="zh-CN" sz="1200" dirty="0" err="1" smtClean="0"/>
              <a:t>UCenter</a:t>
            </a:r>
            <a:r>
              <a:rPr lang="en-US" altLang="zh-CN" sz="1200" dirty="0" smtClean="0"/>
              <a:t>, July 2017.</a:t>
            </a:r>
          </a:p>
        </p:txBody>
      </p:sp>
    </p:spTree>
    <p:extLst>
      <p:ext uri="{BB962C8B-B14F-4D97-AF65-F5344CB8AC3E}">
        <p14:creationId xmlns:p14="http://schemas.microsoft.com/office/powerpoint/2010/main" val="19449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Performance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memory (</a:t>
            </a:r>
            <a:r>
              <a:rPr lang="en-US" altLang="zh-CN" dirty="0" smtClean="0"/>
              <a:t>12GB)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compromise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685800" lvl="2">
              <a:spcBef>
                <a:spcPts val="1000"/>
              </a:spcBef>
            </a:pPr>
            <a:r>
              <a:rPr lang="en-US" altLang="zh-CN" sz="2400" dirty="0" smtClean="0"/>
              <a:t>Smaller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training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</a:t>
            </a:r>
          </a:p>
          <a:p>
            <a:pPr lvl="2"/>
            <a:r>
              <a:rPr lang="en-US" altLang="zh-CN" dirty="0" smtClean="0"/>
              <a:t>Longer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1200</a:t>
            </a:r>
          </a:p>
          <a:p>
            <a:pPr lvl="1"/>
            <a:r>
              <a:rPr lang="en-US" altLang="zh-CN" dirty="0" smtClean="0"/>
              <a:t>Smaller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</a:p>
          <a:p>
            <a:pPr lvl="2"/>
            <a:r>
              <a:rPr lang="en-US" altLang="zh-CN" dirty="0" smtClean="0"/>
              <a:t>Longer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1400</a:t>
            </a:r>
          </a:p>
          <a:p>
            <a:pPr lvl="1"/>
            <a:r>
              <a:rPr lang="en-US" altLang="zh-CN" dirty="0" smtClean="0"/>
              <a:t>Crop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</a:p>
          <a:p>
            <a:pPr lvl="2"/>
            <a:r>
              <a:rPr lang="en-US" altLang="zh-CN" dirty="0" smtClean="0"/>
              <a:t>Crop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size:</a:t>
            </a:r>
            <a:r>
              <a:rPr lang="zh-CN" altLang="en-US" dirty="0" smtClean="0"/>
              <a:t> </a:t>
            </a:r>
            <a:r>
              <a:rPr lang="en-US" altLang="zh-CN" dirty="0" smtClean="0"/>
              <a:t>800 * </a:t>
            </a:r>
            <a:r>
              <a:rPr lang="en-US" altLang="zh-CN" dirty="0"/>
              <a:t>8</a:t>
            </a:r>
            <a:r>
              <a:rPr lang="en-US" altLang="zh-CN" dirty="0" smtClean="0"/>
              <a:t>00</a:t>
            </a:r>
          </a:p>
          <a:p>
            <a:pPr lvl="2"/>
            <a:r>
              <a:rPr lang="en-US" altLang="zh-CN" dirty="0" smtClean="0"/>
              <a:t>16w,</a:t>
            </a:r>
            <a:r>
              <a:rPr lang="zh-CN" altLang="en-US" dirty="0" smtClean="0"/>
              <a:t> </a:t>
            </a:r>
            <a:r>
              <a:rPr lang="en-US" altLang="zh-CN" dirty="0" smtClean="0"/>
              <a:t>-0.5 AP;</a:t>
            </a:r>
            <a:r>
              <a:rPr lang="zh-CN" altLang="en-US" dirty="0" smtClean="0"/>
              <a:t> </a:t>
            </a:r>
            <a:r>
              <a:rPr lang="en-US" altLang="zh-CN" dirty="0" smtClean="0"/>
              <a:t>20w,</a:t>
            </a:r>
            <a:r>
              <a:rPr lang="zh-CN" altLang="en-US" dirty="0" smtClean="0"/>
              <a:t> </a:t>
            </a:r>
            <a:r>
              <a:rPr lang="en-US" altLang="zh-CN" dirty="0" smtClean="0"/>
              <a:t>-0.2 AP</a:t>
            </a:r>
          </a:p>
          <a:p>
            <a:r>
              <a:rPr lang="en-US" altLang="zh-CN" dirty="0" smtClean="0"/>
              <a:t>Hyper-parameters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(Follow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R-CNN)</a:t>
            </a:r>
          </a:p>
          <a:p>
            <a:pPr lvl="1"/>
            <a:r>
              <a:rPr lang="en-US" altLang="zh-CN" dirty="0" smtClean="0"/>
              <a:t>12w/16w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crop,</a:t>
            </a:r>
            <a:r>
              <a:rPr lang="zh-CN" altLang="en-US" dirty="0" smtClean="0"/>
              <a:t> </a:t>
            </a:r>
            <a:r>
              <a:rPr lang="en-US" altLang="zh-CN" dirty="0" smtClean="0"/>
              <a:t>15w/20w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crop</a:t>
            </a:r>
          </a:p>
          <a:p>
            <a:pPr lvl="1"/>
            <a:r>
              <a:rPr lang="en-US" altLang="zh-CN" dirty="0" smtClean="0"/>
              <a:t>Batch-size:</a:t>
            </a:r>
            <a:r>
              <a:rPr lang="zh-CN" altLang="en-US" dirty="0" smtClean="0"/>
              <a:t> </a:t>
            </a:r>
            <a:r>
              <a:rPr lang="en-US" altLang="zh-CN" dirty="0" smtClean="0"/>
              <a:t>16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512</a:t>
            </a:r>
            <a:r>
              <a:rPr lang="zh-CN" altLang="en-US" dirty="0" smtClean="0"/>
              <a:t> </a:t>
            </a:r>
            <a:r>
              <a:rPr lang="en-US" altLang="zh-CN" dirty="0" smtClean="0"/>
              <a:t>ROIs, 16 </a:t>
            </a:r>
            <a:r>
              <a:rPr lang="en-US" altLang="zh-CN" dirty="0" err="1" smtClean="0"/>
              <a:t>TitanXP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Base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lr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0.02</a:t>
            </a:r>
          </a:p>
          <a:p>
            <a:pPr lvl="1"/>
            <a:r>
              <a:rPr lang="en-US" altLang="zh-CN" dirty="0" smtClean="0"/>
              <a:t>16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TitanXP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62604"/>
            <a:ext cx="7886700" cy="2852737"/>
          </a:xfrm>
        </p:spPr>
        <p:txBody>
          <a:bodyPr/>
          <a:lstStyle/>
          <a:p>
            <a:pPr algn="ctr"/>
            <a:r>
              <a:rPr lang="en-US" altLang="zh-CN" dirty="0" smtClean="0"/>
              <a:t>Visualizations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57305"/>
            <a:ext cx="8128000" cy="554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57305"/>
            <a:ext cx="8128000" cy="5549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FPN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/>
              <a:t>T. Lin, 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, K. He, B. </a:t>
            </a:r>
            <a:r>
              <a:rPr lang="en-US" altLang="zh-CN" sz="1200" dirty="0" err="1"/>
              <a:t>Hariharan</a:t>
            </a:r>
            <a:r>
              <a:rPr lang="en-US" altLang="zh-CN" sz="1200" dirty="0"/>
              <a:t>, and S. </a:t>
            </a:r>
            <a:r>
              <a:rPr lang="en-US" altLang="zh-CN" sz="1200" dirty="0" err="1"/>
              <a:t>Belongie</a:t>
            </a:r>
            <a:r>
              <a:rPr lang="en-US" altLang="zh-CN" sz="1200" dirty="0"/>
              <a:t>.</a:t>
            </a:r>
            <a:r>
              <a:rPr lang="zh-CN" altLang="en-US" sz="1200" dirty="0"/>
              <a:t> </a:t>
            </a:r>
            <a:r>
              <a:rPr lang="en-US" altLang="zh-CN" sz="1200" dirty="0"/>
              <a:t>Feature Pyramid Networks for Object Detection. </a:t>
            </a:r>
            <a:r>
              <a:rPr lang="en-US" altLang="zh-CN" sz="1200" i="1" dirty="0" smtClean="0"/>
              <a:t>CVPR</a:t>
            </a:r>
            <a:r>
              <a:rPr lang="en-US" altLang="zh-CN" sz="1200" dirty="0"/>
              <a:t>, 2017</a:t>
            </a:r>
            <a:r>
              <a:rPr lang="en-US" altLang="zh-CN" sz="1200" dirty="0" smtClean="0"/>
              <a:t>.</a:t>
            </a:r>
          </a:p>
          <a:p>
            <a:r>
              <a:rPr lang="en-US" altLang="zh-CN" sz="1200" dirty="0" smtClean="0"/>
              <a:t>Figure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from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corresponding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paper.</a:t>
            </a:r>
            <a:endParaRPr lang="en-US" altLang="zh-CN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227" y="2141535"/>
            <a:ext cx="4977547" cy="386384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289314"/>
            <a:ext cx="7260167" cy="544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289314"/>
            <a:ext cx="7260167" cy="5445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582" y="2319294"/>
            <a:ext cx="3175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46199"/>
            <a:ext cx="8128000" cy="538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46199"/>
            <a:ext cx="8128000" cy="5384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5" y="1337735"/>
            <a:ext cx="7112000" cy="533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5" y="1337735"/>
            <a:ext cx="7112000" cy="5334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37732"/>
            <a:ext cx="8128000" cy="542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37732"/>
            <a:ext cx="8128000" cy="5422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61930"/>
            <a:ext cx="8128000" cy="542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61930"/>
            <a:ext cx="8128000" cy="5422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95148"/>
            <a:ext cx="7747000" cy="5159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95148"/>
            <a:ext cx="7747000" cy="51595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82699"/>
            <a:ext cx="8128000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82699"/>
            <a:ext cx="8128000" cy="541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4" y="1449280"/>
            <a:ext cx="6872400" cy="5154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4" y="1452402"/>
            <a:ext cx="6872400" cy="515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0" y="1247004"/>
            <a:ext cx="8168345" cy="5449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9" y="1247004"/>
            <a:ext cx="8168346" cy="54498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95" y="3443972"/>
            <a:ext cx="5950355" cy="3344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95" y="99510"/>
            <a:ext cx="5950355" cy="33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RCNN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00" dirty="0" smtClean="0"/>
              <a:t>K</a:t>
            </a:r>
            <a:r>
              <a:rPr lang="en-US" altLang="zh-CN" sz="1200" dirty="0"/>
              <a:t>. He, G. </a:t>
            </a:r>
            <a:r>
              <a:rPr lang="en-US" altLang="zh-CN" sz="1200" dirty="0" err="1"/>
              <a:t>Gkioxari</a:t>
            </a:r>
            <a:r>
              <a:rPr lang="en-US" altLang="zh-CN" sz="1200" dirty="0"/>
              <a:t>, P. </a:t>
            </a:r>
            <a:r>
              <a:rPr lang="en-US" altLang="zh-CN" sz="1200" dirty="0" err="1"/>
              <a:t>Dollár</a:t>
            </a:r>
            <a:r>
              <a:rPr lang="en-US" altLang="zh-CN" sz="1200" dirty="0"/>
              <a:t>, and R. </a:t>
            </a:r>
            <a:r>
              <a:rPr lang="en-US" altLang="zh-CN" sz="1200" dirty="0" err="1"/>
              <a:t>Girshick</a:t>
            </a:r>
            <a:r>
              <a:rPr lang="en-US" altLang="zh-CN" sz="1200" dirty="0"/>
              <a:t>. </a:t>
            </a:r>
            <a:r>
              <a:rPr lang="zh-CN" altLang="en-US" sz="1200" dirty="0"/>
              <a:t> </a:t>
            </a:r>
            <a:r>
              <a:rPr lang="en-US" altLang="zh-CN" sz="1200" dirty="0"/>
              <a:t>Mask R-CNN. </a:t>
            </a:r>
            <a:r>
              <a:rPr lang="en-US" altLang="zh-CN" sz="1200" i="1" dirty="0" smtClean="0"/>
              <a:t>ICCV</a:t>
            </a:r>
            <a:r>
              <a:rPr lang="en-US" altLang="zh-CN" sz="1200" dirty="0" smtClean="0"/>
              <a:t>, </a:t>
            </a:r>
            <a:r>
              <a:rPr lang="en-US" altLang="zh-CN" sz="1200" dirty="0"/>
              <a:t>2017</a:t>
            </a:r>
            <a:r>
              <a:rPr lang="en-US" altLang="zh-CN" sz="1200" dirty="0" smtClean="0"/>
              <a:t>.</a:t>
            </a:r>
          </a:p>
          <a:p>
            <a:r>
              <a:rPr lang="en-US" altLang="zh-CN" sz="1200" dirty="0" smtClean="0"/>
              <a:t>Figure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from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corresponding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paper.</a:t>
            </a:r>
            <a:endParaRPr lang="en-US" altLang="zh-CN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90" y="2279514"/>
            <a:ext cx="6630019" cy="329515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276275"/>
            <a:ext cx="7886700" cy="1063971"/>
          </a:xfrm>
        </p:spPr>
        <p:txBody>
          <a:bodyPr/>
          <a:lstStyle/>
          <a:p>
            <a:pPr algn="ctr"/>
            <a:r>
              <a:rPr lang="en-US" altLang="zh-CN" dirty="0" smtClean="0"/>
              <a:t>Thanks!</a:t>
            </a:r>
            <a:r>
              <a:rPr lang="en-US" altLang="zh-CN" dirty="0"/>
              <a:t> </a:t>
            </a:r>
            <a:r>
              <a:rPr lang="en-US" altLang="zh-CN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50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4124528"/>
            <a:ext cx="7886700" cy="447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solidFill>
                  <a:srgbClr val="FF0000"/>
                </a:solidFill>
              </a:rPr>
              <a:t>Code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and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trained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models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will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be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released!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 smtClean="0">
                <a:solidFill>
                  <a:srgbClr val="FF0000"/>
                </a:solidFill>
              </a:rPr>
              <a:t>More details will be described in technical report!</a:t>
            </a:r>
          </a:p>
        </p:txBody>
      </p:sp>
    </p:spTree>
    <p:extLst>
      <p:ext uri="{BB962C8B-B14F-4D97-AF65-F5344CB8AC3E}">
        <p14:creationId xmlns:p14="http://schemas.microsoft.com/office/powerpoint/2010/main" val="4207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en-US" altLang="zh-CN" dirty="0" smtClean="0">
                <a:solidFill>
                  <a:srgbClr val="FF0000"/>
                </a:solidFill>
              </a:rPr>
              <a:t/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 smtClean="0">
                <a:solidFill>
                  <a:srgbClr val="FF0000"/>
                </a:solidFill>
              </a:rPr>
              <a:t>flexible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information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flow</a:t>
            </a:r>
            <a:r>
              <a:rPr lang="en-US" altLang="zh-CN" dirty="0" smtClean="0"/>
              <a:t>?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eature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altLang="zh-CN" dirty="0" smtClean="0"/>
              <a:t>ooling</a:t>
            </a:r>
            <a:endParaRPr lang="en-US" altLang="zh-CN" dirty="0"/>
          </a:p>
        </p:txBody>
      </p:sp>
      <p:sp>
        <p:nvSpPr>
          <p:cNvPr id="17" name="TextBox 16"/>
          <p:cNvSpPr txBox="1"/>
          <p:nvPr/>
        </p:nvSpPr>
        <p:spPr>
          <a:xfrm>
            <a:off x="1240751" y="6114561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Image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467395" y="3965807"/>
            <a:ext cx="2794631" cy="2153534"/>
            <a:chOff x="467395" y="4034819"/>
            <a:chExt cx="2794631" cy="2153534"/>
          </a:xfrm>
        </p:grpSpPr>
        <p:sp>
          <p:nvSpPr>
            <p:cNvPr id="5" name="Data 4"/>
            <p:cNvSpPr>
              <a:spLocks noChangeAspect="1"/>
            </p:cNvSpPr>
            <p:nvPr/>
          </p:nvSpPr>
          <p:spPr>
            <a:xfrm>
              <a:off x="467395" y="4885026"/>
              <a:ext cx="2794631" cy="991213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ata 10"/>
            <p:cNvSpPr>
              <a:spLocks noChangeAspect="1"/>
            </p:cNvSpPr>
            <p:nvPr/>
          </p:nvSpPr>
          <p:spPr>
            <a:xfrm>
              <a:off x="599857" y="4503438"/>
              <a:ext cx="2232968" cy="792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ata 11"/>
            <p:cNvSpPr>
              <a:spLocks noChangeAspect="1"/>
            </p:cNvSpPr>
            <p:nvPr/>
          </p:nvSpPr>
          <p:spPr>
            <a:xfrm>
              <a:off x="763257" y="4034819"/>
              <a:ext cx="1826973" cy="648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620695" y="5295438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620695" y="4682819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620695" y="5932753"/>
              <a:ext cx="0" cy="255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2407533" y="4150195"/>
            <a:ext cx="3781586" cy="1926426"/>
            <a:chOff x="2407533" y="4219207"/>
            <a:chExt cx="3781586" cy="1926426"/>
          </a:xfrm>
        </p:grpSpPr>
        <p:sp>
          <p:nvSpPr>
            <p:cNvPr id="40" name="Data 39"/>
            <p:cNvSpPr>
              <a:spLocks noChangeAspect="1"/>
            </p:cNvSpPr>
            <p:nvPr/>
          </p:nvSpPr>
          <p:spPr>
            <a:xfrm>
              <a:off x="3394488" y="5154420"/>
              <a:ext cx="2794631" cy="991213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ata 32"/>
            <p:cNvSpPr>
              <a:spLocks noChangeAspect="1"/>
            </p:cNvSpPr>
            <p:nvPr/>
          </p:nvSpPr>
          <p:spPr>
            <a:xfrm>
              <a:off x="3530797" y="4577692"/>
              <a:ext cx="2232968" cy="792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ata 29"/>
            <p:cNvSpPr>
              <a:spLocks noChangeAspect="1"/>
            </p:cNvSpPr>
            <p:nvPr/>
          </p:nvSpPr>
          <p:spPr>
            <a:xfrm>
              <a:off x="3648905" y="4219207"/>
              <a:ext cx="1826973" cy="648000"/>
            </a:xfrm>
            <a:prstGeom prst="flowChartInputOutpu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Elbow Connector 19"/>
            <p:cNvCxnSpPr>
              <a:stCxn id="12" idx="5"/>
            </p:cNvCxnSpPr>
            <p:nvPr/>
          </p:nvCxnSpPr>
          <p:spPr>
            <a:xfrm>
              <a:off x="2407533" y="4289807"/>
              <a:ext cx="2164467" cy="218873"/>
            </a:xfrm>
            <a:prstGeom prst="bentConnector3">
              <a:avLst>
                <a:gd name="adj1" fmla="val 9986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 flipV="1">
              <a:off x="3575264" y="3986784"/>
              <a:ext cx="0" cy="198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72000" y="4885026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562391" y="5380632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 flipV="1">
              <a:off x="3727787" y="4664006"/>
              <a:ext cx="0" cy="1584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348539" y="1724229"/>
            <a:ext cx="2766229" cy="1893568"/>
            <a:chOff x="2348539" y="1793241"/>
            <a:chExt cx="2766229" cy="1893568"/>
          </a:xfrm>
        </p:grpSpPr>
        <p:sp>
          <p:nvSpPr>
            <p:cNvPr id="43" name="Data 42"/>
            <p:cNvSpPr>
              <a:spLocks noChangeAspect="1"/>
            </p:cNvSpPr>
            <p:nvPr/>
          </p:nvSpPr>
          <p:spPr>
            <a:xfrm>
              <a:off x="2348539" y="2865173"/>
              <a:ext cx="587248" cy="208288"/>
            </a:xfrm>
            <a:prstGeom prst="flowChartInputOutput">
              <a:avLst/>
            </a:prstGeom>
            <a:solidFill>
              <a:schemeClr val="bg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ata 43"/>
            <p:cNvSpPr>
              <a:spLocks noChangeAspect="1"/>
            </p:cNvSpPr>
            <p:nvPr/>
          </p:nvSpPr>
          <p:spPr>
            <a:xfrm>
              <a:off x="3489766" y="2807553"/>
              <a:ext cx="1282772" cy="454980"/>
            </a:xfrm>
            <a:prstGeom prst="flowChartInputOutput">
              <a:avLst/>
            </a:prstGeom>
            <a:solidFill>
              <a:schemeClr val="bg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ata 44"/>
            <p:cNvSpPr>
              <a:spLocks noChangeAspect="1"/>
            </p:cNvSpPr>
            <p:nvPr/>
          </p:nvSpPr>
          <p:spPr>
            <a:xfrm>
              <a:off x="2956980" y="1793241"/>
              <a:ext cx="2157788" cy="765335"/>
            </a:xfrm>
            <a:prstGeom prst="flowChartInputOutput">
              <a:avLst/>
            </a:prstGeom>
            <a:solidFill>
              <a:schemeClr val="bg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95320" y="3317477"/>
              <a:ext cx="60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ROIs</a:t>
              </a:r>
              <a:endParaRPr lang="en-US" dirty="0"/>
            </a:p>
          </p:txBody>
        </p:sp>
      </p:grpSp>
      <p:sp>
        <p:nvSpPr>
          <p:cNvPr id="61" name="Freeform 60"/>
          <p:cNvSpPr/>
          <p:nvPr/>
        </p:nvSpPr>
        <p:spPr>
          <a:xfrm>
            <a:off x="4612705" y="2996478"/>
            <a:ext cx="424963" cy="1982641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68552" y="2925208"/>
            <a:ext cx="2083361" cy="2638412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840688" y="2173981"/>
            <a:ext cx="262587" cy="2225122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5316529" y="4242071"/>
            <a:ext cx="2265547" cy="1519198"/>
            <a:chOff x="5316529" y="4311083"/>
            <a:chExt cx="2265547" cy="1519198"/>
          </a:xfrm>
        </p:grpSpPr>
        <p:cxnSp>
          <p:nvCxnSpPr>
            <p:cNvPr id="64" name="Straight Arrow Connector 63"/>
            <p:cNvCxnSpPr/>
            <p:nvPr/>
          </p:nvCxnSpPr>
          <p:spPr>
            <a:xfrm rot="5400000" flipV="1">
              <a:off x="6036529" y="3783438"/>
              <a:ext cx="0" cy="144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5400000" flipV="1">
              <a:off x="6162529" y="4358070"/>
              <a:ext cx="0" cy="118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5400000" flipV="1">
              <a:off x="6342529" y="5232118"/>
              <a:ext cx="0" cy="82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733574" y="4311083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33574" y="4766115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733574" y="5460949"/>
              <a:ext cx="84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predict</a:t>
              </a:r>
              <a:endParaRPr lang="en-US" dirty="0"/>
            </a:p>
          </p:txBody>
        </p:sp>
      </p:grpSp>
      <p:sp>
        <p:nvSpPr>
          <p:cNvPr id="74" name="Freeform 73"/>
          <p:cNvSpPr/>
          <p:nvPr/>
        </p:nvSpPr>
        <p:spPr>
          <a:xfrm>
            <a:off x="4128882" y="3210783"/>
            <a:ext cx="856285" cy="1804158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4121309" y="3202859"/>
            <a:ext cx="1004571" cy="1313144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4128137" y="3218707"/>
            <a:ext cx="647647" cy="2381984"/>
          </a:xfrm>
          <a:custGeom>
            <a:avLst/>
            <a:gdLst>
              <a:gd name="connsiteX0" fmla="*/ 0 w 2035834"/>
              <a:gd name="connsiteY0" fmla="*/ 0 h 1552755"/>
              <a:gd name="connsiteX1" fmla="*/ 465827 w 2035834"/>
              <a:gd name="connsiteY1" fmla="*/ 138022 h 1552755"/>
              <a:gd name="connsiteX2" fmla="*/ 1570008 w 2035834"/>
              <a:gd name="connsiteY2" fmla="*/ 621102 h 1552755"/>
              <a:gd name="connsiteX3" fmla="*/ 2035834 w 2035834"/>
              <a:gd name="connsiteY3" fmla="*/ 1552755 h 1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34" h="1552755">
                <a:moveTo>
                  <a:pt x="0" y="0"/>
                </a:moveTo>
                <a:cubicBezTo>
                  <a:pt x="102079" y="17252"/>
                  <a:pt x="204159" y="34505"/>
                  <a:pt x="465827" y="138022"/>
                </a:cubicBezTo>
                <a:cubicBezTo>
                  <a:pt x="727495" y="241539"/>
                  <a:pt x="1308340" y="385313"/>
                  <a:pt x="1570008" y="621102"/>
                </a:cubicBezTo>
                <a:cubicBezTo>
                  <a:pt x="1831676" y="856891"/>
                  <a:pt x="1961072" y="1391729"/>
                  <a:pt x="2035834" y="1552755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326917" y="4424569"/>
            <a:ext cx="2110582" cy="1152034"/>
            <a:chOff x="5326917" y="4493581"/>
            <a:chExt cx="2110582" cy="1152034"/>
          </a:xfrm>
        </p:grpSpPr>
        <p:cxnSp>
          <p:nvCxnSpPr>
            <p:cNvPr id="80" name="Straight Arrow Connector 79"/>
            <p:cNvCxnSpPr/>
            <p:nvPr/>
          </p:nvCxnSpPr>
          <p:spPr>
            <a:xfrm>
              <a:off x="5326917" y="4493581"/>
              <a:ext cx="1528382" cy="3483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5568251" y="4951610"/>
              <a:ext cx="126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928529" y="5011026"/>
              <a:ext cx="926770" cy="6345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6851667" y="4832131"/>
              <a:ext cx="216000" cy="216000"/>
              <a:chOff x="7366076" y="1953931"/>
              <a:chExt cx="216000" cy="216000"/>
            </a:xfrm>
          </p:grpSpPr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7366076" y="1953931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7420076" y="2007931"/>
                <a:ext cx="108000" cy="108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9" name="Straight Arrow Connector 88"/>
            <p:cNvCxnSpPr/>
            <p:nvPr/>
          </p:nvCxnSpPr>
          <p:spPr>
            <a:xfrm>
              <a:off x="7077499" y="4939835"/>
              <a:ext cx="36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432282" y="4683703"/>
            <a:ext cx="84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predict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74" grpId="0" animBg="1"/>
      <p:bldP spid="75" grpId="0" animBg="1"/>
      <p:bldP spid="78" grpId="0" animBg="1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Benefits</a:t>
            </a:r>
          </a:p>
          <a:p>
            <a:pPr lvl="1"/>
            <a:r>
              <a:rPr lang="en-US" altLang="zh-CN" dirty="0" smtClean="0"/>
              <a:t>Larger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</a:p>
          <a:p>
            <a:pPr lvl="2"/>
            <a:r>
              <a:rPr lang="en-US" altLang="zh-CN" dirty="0" smtClean="0"/>
              <a:t>Gather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</a:p>
          <a:p>
            <a:pPr lvl="1"/>
            <a:r>
              <a:rPr lang="en-US" altLang="zh-CN" dirty="0" smtClean="0"/>
              <a:t>Smaller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</a:p>
          <a:p>
            <a:pPr lvl="2"/>
            <a:r>
              <a:rPr lang="en-US" altLang="zh-CN" dirty="0" smtClean="0"/>
              <a:t>Gather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 higher layers 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receptive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Useful</a:t>
            </a:r>
            <a:r>
              <a:rPr lang="zh-CN" altLang="en-US" dirty="0" smtClean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ll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proposal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contribute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6005384"/>
            <a:ext cx="7886700" cy="602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S. Bell, C. L. </a:t>
            </a:r>
            <a:r>
              <a:rPr lang="en-US" sz="1200" dirty="0" err="1"/>
              <a:t>Zitnick</a:t>
            </a:r>
            <a:r>
              <a:rPr lang="en-US" sz="1200" dirty="0"/>
              <a:t>, K. </a:t>
            </a:r>
            <a:r>
              <a:rPr lang="en-US" sz="1200" dirty="0" err="1"/>
              <a:t>Bala</a:t>
            </a:r>
            <a:r>
              <a:rPr lang="en-US" sz="1200" dirty="0"/>
              <a:t>, and R. B. </a:t>
            </a:r>
            <a:r>
              <a:rPr lang="en-US" sz="1200" dirty="0" err="1"/>
              <a:t>Girshick</a:t>
            </a:r>
            <a:r>
              <a:rPr lang="en-US" sz="1200" dirty="0"/>
              <a:t>. </a:t>
            </a:r>
            <a:r>
              <a:rPr lang="en-US" sz="1200" dirty="0" smtClean="0"/>
              <a:t>Inside-outside </a:t>
            </a:r>
            <a:r>
              <a:rPr lang="en-US" sz="1200" dirty="0"/>
              <a:t>net: Detecting objects in context with skip pooling and recurrent neural networks. In </a:t>
            </a:r>
            <a:r>
              <a:rPr lang="en-US" sz="1200" i="1" dirty="0"/>
              <a:t>CVPR</a:t>
            </a:r>
            <a:r>
              <a:rPr lang="en-US" sz="1200" dirty="0"/>
              <a:t>, 2016</a:t>
            </a:r>
            <a:r>
              <a:rPr lang="en-US" sz="1200" dirty="0" smtClean="0"/>
              <a:t>.</a:t>
            </a:r>
            <a:endParaRPr lang="en-US" sz="1200" dirty="0"/>
          </a:p>
          <a:p>
            <a:r>
              <a:rPr lang="en-US" sz="1200" dirty="0"/>
              <a:t>S. </a:t>
            </a:r>
            <a:r>
              <a:rPr lang="en-US" sz="1200" dirty="0" err="1"/>
              <a:t>Zagoruyko</a:t>
            </a:r>
            <a:r>
              <a:rPr lang="en-US" sz="1200" dirty="0"/>
              <a:t>, A. </a:t>
            </a:r>
            <a:r>
              <a:rPr lang="en-US" sz="1200" dirty="0" err="1"/>
              <a:t>Lerer</a:t>
            </a:r>
            <a:r>
              <a:rPr lang="en-US" sz="1200" dirty="0"/>
              <a:t>, T. Lin, P. H. O. </a:t>
            </a:r>
            <a:r>
              <a:rPr lang="en-US" sz="1200" dirty="0" err="1"/>
              <a:t>Pinheiro</a:t>
            </a:r>
            <a:r>
              <a:rPr lang="en-US" sz="1200" dirty="0"/>
              <a:t>, S. Gross, </a:t>
            </a:r>
            <a:r>
              <a:rPr lang="en-US" sz="1200" dirty="0" err="1" smtClean="0"/>
              <a:t>S.Chintala</a:t>
            </a:r>
            <a:r>
              <a:rPr lang="en-US" altLang="zh-CN" sz="1200" dirty="0" smtClean="0"/>
              <a:t>,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and</a:t>
            </a:r>
            <a:r>
              <a:rPr lang="zh-CN" altLang="en-US" sz="1200" dirty="0" smtClean="0"/>
              <a:t> </a:t>
            </a:r>
            <a:r>
              <a:rPr lang="en-US" sz="1200" dirty="0" err="1" smtClean="0"/>
              <a:t>P.Dolla</a:t>
            </a:r>
            <a:r>
              <a:rPr lang="en-US" sz="1200" dirty="0" smtClean="0"/>
              <a:t> </a:t>
            </a:r>
            <a:r>
              <a:rPr lang="en-US" sz="1200" dirty="0" smtClean="0"/>
              <a:t>́r</a:t>
            </a:r>
            <a:r>
              <a:rPr lang="en-US" sz="1200" dirty="0" smtClean="0"/>
              <a:t>.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A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multipath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network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for</a:t>
            </a:r>
            <a:r>
              <a:rPr lang="zh-CN" altLang="en-US" sz="1200" dirty="0" smtClean="0"/>
              <a:t> </a:t>
            </a:r>
            <a:r>
              <a:rPr lang="en-US" sz="1200" dirty="0" smtClean="0"/>
              <a:t>object </a:t>
            </a:r>
            <a:r>
              <a:rPr lang="en-US" sz="1200" dirty="0"/>
              <a:t>detection. In </a:t>
            </a:r>
            <a:r>
              <a:rPr lang="en-US" sz="1200" i="1" dirty="0"/>
              <a:t>BMVC</a:t>
            </a:r>
            <a:r>
              <a:rPr lang="en-US" sz="1200" dirty="0"/>
              <a:t>, 2016. </a:t>
            </a:r>
          </a:p>
        </p:txBody>
      </p:sp>
    </p:spTree>
    <p:extLst>
      <p:ext uri="{BB962C8B-B14F-4D97-AF65-F5344CB8AC3E}">
        <p14:creationId xmlns:p14="http://schemas.microsoft.com/office/powerpoint/2010/main" val="18594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Pooling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AEF4-7346-0943-9821-D79EE5A64739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567625"/>
              </p:ext>
            </p:extLst>
          </p:nvPr>
        </p:nvGraphicFramePr>
        <p:xfrm>
          <a:off x="628650" y="1930529"/>
          <a:ext cx="7886700" cy="442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76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6065</TotalTime>
  <Words>1990</Words>
  <Application>Microsoft Macintosh PowerPoint</Application>
  <PresentationFormat>On-screen Show (4:3)</PresentationFormat>
  <Paragraphs>742</Paragraphs>
  <Slides>50</Slides>
  <Notes>50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Calibri</vt:lpstr>
      <vt:lpstr>Calibri Light</vt:lpstr>
      <vt:lpstr>DengXian</vt:lpstr>
      <vt:lpstr>Times New Roman</vt:lpstr>
      <vt:lpstr>等线</vt:lpstr>
      <vt:lpstr>等线 Light</vt:lpstr>
      <vt:lpstr>Arial</vt:lpstr>
      <vt:lpstr>Office Theme</vt:lpstr>
      <vt:lpstr>Path Aggregation for  Instance Segmentation &amp; Object Detection</vt:lpstr>
      <vt:lpstr>Team Members</vt:lpstr>
      <vt:lpstr>Summary</vt:lpstr>
      <vt:lpstr>Baseline</vt:lpstr>
      <vt:lpstr>Baseline</vt:lpstr>
      <vt:lpstr>What about more flexible information flow? </vt:lpstr>
      <vt:lpstr>Adaptive Feature Pooling</vt:lpstr>
      <vt:lpstr>Adaptive Feature Pooling</vt:lpstr>
      <vt:lpstr>Adaptive Feature Pooling</vt:lpstr>
      <vt:lpstr>Adaptive Feature Pooling</vt:lpstr>
      <vt:lpstr>Bottom-up Feature Augmentation</vt:lpstr>
      <vt:lpstr>Bottom-up Feature Augmentation</vt:lpstr>
      <vt:lpstr>Bottom-up Feature Augmentation</vt:lpstr>
      <vt:lpstr>FC Augmentation for Mask Prediction</vt:lpstr>
      <vt:lpstr>FC Augmentation for Mask Prediction</vt:lpstr>
      <vt:lpstr>FC Augmentation for Mask Prediction</vt:lpstr>
      <vt:lpstr>Summary</vt:lpstr>
      <vt:lpstr>Other Improvements</vt:lpstr>
      <vt:lpstr>Roadmap</vt:lpstr>
      <vt:lpstr>Baseline</vt:lpstr>
      <vt:lpstr>MS-training &amp; BN</vt:lpstr>
      <vt:lpstr>Adaptive Feature Pooling</vt:lpstr>
      <vt:lpstr>Adaptive Feature Pooling</vt:lpstr>
      <vt:lpstr>Adaptive Feature Pooling</vt:lpstr>
      <vt:lpstr>Bottom-up Feature Augmentation</vt:lpstr>
      <vt:lpstr>FC Augmentation for Mask Prediction</vt:lpstr>
      <vt:lpstr>Heavier Head</vt:lpstr>
      <vt:lpstr>Heavier Head</vt:lpstr>
      <vt:lpstr>PANet Improvement</vt:lpstr>
      <vt:lpstr>Testing Tricks &amp; DCN</vt:lpstr>
      <vt:lpstr>Testing Tricks &amp; DCN</vt:lpstr>
      <vt:lpstr>Error Analysis</vt:lpstr>
      <vt:lpstr>Best Single Model</vt:lpstr>
      <vt:lpstr>Ensemble</vt:lpstr>
      <vt:lpstr>Summary</vt:lpstr>
      <vt:lpstr>Performance Drop</vt:lpstr>
      <vt:lpstr>Performance Drop</vt:lpstr>
      <vt:lpstr>Visualizations</vt:lpstr>
      <vt:lpstr>Visualization</vt:lpstr>
      <vt:lpstr>Visualization</vt:lpstr>
      <vt:lpstr>Visualization</vt:lpstr>
      <vt:lpstr>Visualization</vt:lpstr>
      <vt:lpstr>Visualization</vt:lpstr>
      <vt:lpstr>Visualization</vt:lpstr>
      <vt:lpstr>Visualization</vt:lpstr>
      <vt:lpstr>Visualization</vt:lpstr>
      <vt:lpstr>Visualization</vt:lpstr>
      <vt:lpstr>Visualization</vt:lpstr>
      <vt:lpstr>PowerPoint Presentation</vt:lpstr>
      <vt:lpstr>Thanks! Questions?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1034</cp:revision>
  <dcterms:created xsi:type="dcterms:W3CDTF">2017-07-23T14:04:06Z</dcterms:created>
  <dcterms:modified xsi:type="dcterms:W3CDTF">2017-11-30T17:03:07Z</dcterms:modified>
</cp:coreProperties>
</file>